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Leckerli One" panose="020B0604020202020204" charset="0"/>
      <p:regular r:id="rId13"/>
    </p:embeddedFont>
    <p:embeddedFont>
      <p:font typeface="Work Sans" pitchFamily="2" charset="0"/>
      <p:regular r:id="rId14"/>
    </p:embeddedFont>
    <p:embeddedFont>
      <p:font typeface="Work Sans Bold" panose="020B0604020202020204" charset="0"/>
      <p:regular r:id="rId15"/>
    </p:embeddedFont>
    <p:embeddedFont>
      <p:font typeface="Work Sans Semi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637" y="1411823"/>
            <a:ext cx="17389615" cy="1912773"/>
            <a:chOff x="0" y="0"/>
            <a:chExt cx="7160301" cy="7875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0305" cy="787599"/>
            </a:xfrm>
            <a:custGeom>
              <a:avLst/>
              <a:gdLst/>
              <a:ahLst/>
              <a:cxnLst/>
              <a:rect l="l" t="t" r="r" b="b"/>
              <a:pathLst>
                <a:path w="7160305" h="787599">
                  <a:moveTo>
                    <a:pt x="6813345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7011888" y="787598"/>
                  </a:lnTo>
                  <a:cubicBezTo>
                    <a:pt x="7051250" y="787598"/>
                    <a:pt x="7089001" y="771962"/>
                    <a:pt x="7116834" y="744129"/>
                  </a:cubicBezTo>
                  <a:cubicBezTo>
                    <a:pt x="7144667" y="716296"/>
                    <a:pt x="7160304" y="678546"/>
                    <a:pt x="7160304" y="639183"/>
                  </a:cubicBezTo>
                  <a:lnTo>
                    <a:pt x="7160304" y="366141"/>
                  </a:lnTo>
                  <a:cubicBezTo>
                    <a:pt x="7160305" y="329143"/>
                    <a:pt x="7146485" y="293478"/>
                    <a:pt x="7121555" y="266140"/>
                  </a:cubicBezTo>
                  <a:lnTo>
                    <a:pt x="6923012" y="48414"/>
                  </a:lnTo>
                  <a:cubicBezTo>
                    <a:pt x="6894890" y="17574"/>
                    <a:pt x="6855082" y="0"/>
                    <a:pt x="6813345" y="0"/>
                  </a:cubicBezTo>
                  <a:close/>
                </a:path>
              </a:pathLst>
            </a:custGeom>
            <a:solidFill>
              <a:srgbClr val="A4B7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734675" y="7611552"/>
            <a:ext cx="6886575" cy="2008698"/>
            <a:chOff x="0" y="0"/>
            <a:chExt cx="1813748" cy="5290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3748" cy="529040"/>
            </a:xfrm>
            <a:custGeom>
              <a:avLst/>
              <a:gdLst/>
              <a:ahLst/>
              <a:cxnLst/>
              <a:rect l="l" t="t" r="r" b="b"/>
              <a:pathLst>
                <a:path w="1813748" h="529040">
                  <a:moveTo>
                    <a:pt x="44968" y="0"/>
                  </a:moveTo>
                  <a:lnTo>
                    <a:pt x="1768780" y="0"/>
                  </a:lnTo>
                  <a:cubicBezTo>
                    <a:pt x="1780706" y="0"/>
                    <a:pt x="1792144" y="4738"/>
                    <a:pt x="1800577" y="13171"/>
                  </a:cubicBezTo>
                  <a:cubicBezTo>
                    <a:pt x="1809011" y="21604"/>
                    <a:pt x="1813748" y="33042"/>
                    <a:pt x="1813748" y="44968"/>
                  </a:cubicBezTo>
                  <a:lnTo>
                    <a:pt x="1813748" y="484072"/>
                  </a:lnTo>
                  <a:cubicBezTo>
                    <a:pt x="1813748" y="495998"/>
                    <a:pt x="1809011" y="507436"/>
                    <a:pt x="1800577" y="515869"/>
                  </a:cubicBezTo>
                  <a:cubicBezTo>
                    <a:pt x="1792144" y="524302"/>
                    <a:pt x="1780706" y="529040"/>
                    <a:pt x="1768780" y="529040"/>
                  </a:cubicBezTo>
                  <a:lnTo>
                    <a:pt x="44968" y="529040"/>
                  </a:lnTo>
                  <a:cubicBezTo>
                    <a:pt x="33042" y="529040"/>
                    <a:pt x="21604" y="524302"/>
                    <a:pt x="13171" y="515869"/>
                  </a:cubicBezTo>
                  <a:cubicBezTo>
                    <a:pt x="4738" y="507436"/>
                    <a:pt x="0" y="495998"/>
                    <a:pt x="0" y="484072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solidFill>
              <a:srgbClr val="F8F9F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13748" cy="586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734675" y="3572246"/>
            <a:ext cx="6886575" cy="3687371"/>
            <a:chOff x="0" y="0"/>
            <a:chExt cx="1066911" cy="571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911" cy="571270"/>
            </a:xfrm>
            <a:custGeom>
              <a:avLst/>
              <a:gdLst/>
              <a:ahLst/>
              <a:cxnLst/>
              <a:rect l="l" t="t" r="r" b="b"/>
              <a:pathLst>
                <a:path w="1066911" h="571270">
                  <a:moveTo>
                    <a:pt x="44968" y="0"/>
                  </a:moveTo>
                  <a:lnTo>
                    <a:pt x="1021942" y="0"/>
                  </a:lnTo>
                  <a:cubicBezTo>
                    <a:pt x="1033869" y="0"/>
                    <a:pt x="1045307" y="4738"/>
                    <a:pt x="1053740" y="13171"/>
                  </a:cubicBezTo>
                  <a:cubicBezTo>
                    <a:pt x="1062173" y="21604"/>
                    <a:pt x="1066911" y="33042"/>
                    <a:pt x="1066911" y="44968"/>
                  </a:cubicBezTo>
                  <a:lnTo>
                    <a:pt x="1066911" y="526302"/>
                  </a:lnTo>
                  <a:cubicBezTo>
                    <a:pt x="1066911" y="538228"/>
                    <a:pt x="1062173" y="549666"/>
                    <a:pt x="1053740" y="558099"/>
                  </a:cubicBezTo>
                  <a:cubicBezTo>
                    <a:pt x="1045307" y="566533"/>
                    <a:pt x="1033869" y="571270"/>
                    <a:pt x="1021942" y="571270"/>
                  </a:cubicBezTo>
                  <a:lnTo>
                    <a:pt x="44968" y="571270"/>
                  </a:lnTo>
                  <a:cubicBezTo>
                    <a:pt x="33042" y="571270"/>
                    <a:pt x="21604" y="566533"/>
                    <a:pt x="13171" y="558099"/>
                  </a:cubicBezTo>
                  <a:cubicBezTo>
                    <a:pt x="4738" y="549666"/>
                    <a:pt x="0" y="538228"/>
                    <a:pt x="0" y="526302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293" b="-229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66750" y="3657600"/>
            <a:ext cx="9548595" cy="5962650"/>
            <a:chOff x="0" y="0"/>
            <a:chExt cx="2514856" cy="15704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14856" cy="1570410"/>
            </a:xfrm>
            <a:custGeom>
              <a:avLst/>
              <a:gdLst/>
              <a:ahLst/>
              <a:cxnLst/>
              <a:rect l="l" t="t" r="r" b="b"/>
              <a:pathLst>
                <a:path w="2514856" h="1570410">
                  <a:moveTo>
                    <a:pt x="32432" y="0"/>
                  </a:moveTo>
                  <a:lnTo>
                    <a:pt x="2482425" y="0"/>
                  </a:lnTo>
                  <a:cubicBezTo>
                    <a:pt x="2500336" y="0"/>
                    <a:pt x="2514856" y="14520"/>
                    <a:pt x="2514856" y="32432"/>
                  </a:cubicBezTo>
                  <a:lnTo>
                    <a:pt x="2514856" y="1537978"/>
                  </a:lnTo>
                  <a:cubicBezTo>
                    <a:pt x="2514856" y="1555890"/>
                    <a:pt x="2500336" y="1570410"/>
                    <a:pt x="2482425" y="1570410"/>
                  </a:cubicBezTo>
                  <a:lnTo>
                    <a:pt x="32432" y="1570410"/>
                  </a:lnTo>
                  <a:cubicBezTo>
                    <a:pt x="14520" y="1570410"/>
                    <a:pt x="0" y="1555890"/>
                    <a:pt x="0" y="1537978"/>
                  </a:cubicBezTo>
                  <a:lnTo>
                    <a:pt x="0" y="32432"/>
                  </a:lnTo>
                  <a:cubicBezTo>
                    <a:pt x="0" y="14520"/>
                    <a:pt x="14520" y="0"/>
                    <a:pt x="32432" y="0"/>
                  </a:cubicBezTo>
                  <a:close/>
                </a:path>
              </a:pathLst>
            </a:custGeom>
            <a:solidFill>
              <a:srgbClr val="F8F9F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2514856" cy="1703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876907" y="87401"/>
            <a:ext cx="3857768" cy="1078819"/>
          </a:xfrm>
          <a:custGeom>
            <a:avLst/>
            <a:gdLst/>
            <a:ahLst/>
            <a:cxnLst/>
            <a:rect l="l" t="t" r="r" b="b"/>
            <a:pathLst>
              <a:path w="3857768" h="1078819">
                <a:moveTo>
                  <a:pt x="0" y="0"/>
                </a:moveTo>
                <a:lnTo>
                  <a:pt x="3857768" y="0"/>
                </a:lnTo>
                <a:lnTo>
                  <a:pt x="3857768" y="1078819"/>
                </a:lnTo>
                <a:lnTo>
                  <a:pt x="0" y="1078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70210" y="87401"/>
            <a:ext cx="1605361" cy="1324422"/>
          </a:xfrm>
          <a:custGeom>
            <a:avLst/>
            <a:gdLst/>
            <a:ahLst/>
            <a:cxnLst/>
            <a:rect l="l" t="t" r="r" b="b"/>
            <a:pathLst>
              <a:path w="1605361" h="1324422">
                <a:moveTo>
                  <a:pt x="0" y="0"/>
                </a:moveTo>
                <a:lnTo>
                  <a:pt x="1605361" y="0"/>
                </a:lnTo>
                <a:lnTo>
                  <a:pt x="1605361" y="1324422"/>
                </a:lnTo>
                <a:lnTo>
                  <a:pt x="0" y="132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284604" y="159164"/>
            <a:ext cx="2838789" cy="1007057"/>
          </a:xfrm>
          <a:custGeom>
            <a:avLst/>
            <a:gdLst/>
            <a:ahLst/>
            <a:cxnLst/>
            <a:rect l="l" t="t" r="r" b="b"/>
            <a:pathLst>
              <a:path w="2838789" h="1007057">
                <a:moveTo>
                  <a:pt x="0" y="0"/>
                </a:moveTo>
                <a:lnTo>
                  <a:pt x="2838789" y="0"/>
                </a:lnTo>
                <a:lnTo>
                  <a:pt x="2838789" y="1007056"/>
                </a:lnTo>
                <a:lnTo>
                  <a:pt x="0" y="1007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042046" y="7919872"/>
            <a:ext cx="5949523" cy="1373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20"/>
              </a:lnSpc>
            </a:pPr>
            <a:r>
              <a:rPr lang="en-US" sz="1400" b="1" spc="-77">
                <a:solidFill>
                  <a:srgbClr val="11111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Presented by</a:t>
            </a:r>
          </a:p>
          <a:p>
            <a:pPr marL="0" lvl="0" indent="0" algn="ctr">
              <a:lnSpc>
                <a:spcPts val="1820"/>
              </a:lnSpc>
            </a:pPr>
            <a:r>
              <a:rPr lang="en-US" sz="1400" spc="-77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rPr>
              <a:t>V.V.A.S Lakshmi</a:t>
            </a:r>
          </a:p>
          <a:p>
            <a:pPr marL="0" lvl="0" indent="0" algn="ctr">
              <a:lnSpc>
                <a:spcPts val="1820"/>
              </a:lnSpc>
            </a:pPr>
            <a:r>
              <a:rPr lang="en-US" sz="1400" spc="-77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rPr>
              <a:t>Maddi Chidananda Dedeepya</a:t>
            </a:r>
          </a:p>
          <a:p>
            <a:pPr marL="0" lvl="0" indent="0" algn="ctr">
              <a:lnSpc>
                <a:spcPts val="1820"/>
              </a:lnSpc>
            </a:pPr>
            <a:r>
              <a:rPr lang="en-US" sz="1400" spc="-77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rPr>
              <a:t>ThokaAshaGayathri</a:t>
            </a:r>
          </a:p>
          <a:p>
            <a:pPr marL="0" lvl="0" indent="0" algn="ctr">
              <a:lnSpc>
                <a:spcPts val="1820"/>
              </a:lnSpc>
            </a:pPr>
            <a:r>
              <a:rPr lang="en-US" sz="1400" spc="-77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rPr>
              <a:t>UbbathotiVenkateswarlu</a:t>
            </a:r>
          </a:p>
          <a:p>
            <a:pPr marL="0" lvl="0" indent="0" algn="ctr">
              <a:lnSpc>
                <a:spcPts val="1820"/>
              </a:lnSpc>
            </a:pPr>
            <a:r>
              <a:rPr lang="en-US" sz="1400" spc="-77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rPr>
              <a:t>Narasaraopeta Engineering College (Autonomous)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428146"/>
            <a:ext cx="8981861" cy="50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1"/>
              </a:lnSpc>
              <a:spcBef>
                <a:spcPct val="0"/>
              </a:spcBef>
            </a:pPr>
            <a:r>
              <a:rPr lang="en-US" sz="3193" b="1" spc="-175">
                <a:solidFill>
                  <a:srgbClr val="11111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Crime Data Prediction Using Machine Learning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2890" y="1806280"/>
            <a:ext cx="15531108" cy="110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 spc="-197">
                <a:solidFill>
                  <a:srgbClr val="111111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International Conference on Sustainable Communication Networks and Application (ICSCN 2025)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2456" y="6847081"/>
            <a:ext cx="8459402" cy="147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11111"/>
                </a:solidFill>
                <a:latin typeface="Canva Sans"/>
                <a:ea typeface="Canva Sans"/>
                <a:cs typeface="Canva Sans"/>
                <a:sym typeface="Canva Sans"/>
              </a:rPr>
              <a:t>Transforming reactive policing into proactive crime prevention through advanced analytics and predictive modeling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656663"/>
            <a:ext cx="8981861" cy="50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1"/>
              </a:lnSpc>
              <a:spcBef>
                <a:spcPct val="0"/>
              </a:spcBef>
            </a:pPr>
            <a:r>
              <a:rPr lang="en-US" sz="3193" b="1" spc="-175" dirty="0">
                <a:solidFill>
                  <a:srgbClr val="11111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Paper ID: ICSCN-144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641" b="-451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90571" y="4475842"/>
            <a:ext cx="11706857" cy="120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3"/>
              </a:lnSpc>
              <a:spcBef>
                <a:spcPct val="0"/>
              </a:spcBef>
            </a:pPr>
            <a:r>
              <a:rPr lang="en-US" sz="7052" spc="-387">
                <a:solidFill>
                  <a:srgbClr val="111111"/>
                </a:solidFill>
                <a:latin typeface="Leckerli One"/>
                <a:ea typeface="Leckerli One"/>
                <a:cs typeface="Leckerli One"/>
                <a:sym typeface="Leckerli One"/>
              </a:rPr>
              <a:t>Thank You For Your Attention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5251927" y="9089200"/>
            <a:ext cx="2838789" cy="1007057"/>
          </a:xfrm>
          <a:custGeom>
            <a:avLst/>
            <a:gdLst/>
            <a:ahLst/>
            <a:cxnLst/>
            <a:rect l="l" t="t" r="r" b="b"/>
            <a:pathLst>
              <a:path w="2838789" h="1007057">
                <a:moveTo>
                  <a:pt x="0" y="0"/>
                </a:moveTo>
                <a:lnTo>
                  <a:pt x="2838790" y="0"/>
                </a:lnTo>
                <a:lnTo>
                  <a:pt x="2838790" y="1007057"/>
                </a:lnTo>
                <a:lnTo>
                  <a:pt x="0" y="1007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382075"/>
            <a:ext cx="16954500" cy="9522851"/>
            <a:chOff x="0" y="0"/>
            <a:chExt cx="3299803" cy="1853404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3299803" cy="1853400"/>
            </a:xfrm>
            <a:custGeom>
              <a:avLst/>
              <a:gdLst/>
              <a:ahLst/>
              <a:cxnLst/>
              <a:rect l="l" t="t" r="r" b="b"/>
              <a:pathLst>
                <a:path w="3299803" h="1853400">
                  <a:moveTo>
                    <a:pt x="965120" y="1717089"/>
                  </a:moveTo>
                  <a:cubicBezTo>
                    <a:pt x="983327" y="1696736"/>
                    <a:pt x="1009342" y="1685103"/>
                    <a:pt x="1036650" y="1685103"/>
                  </a:cubicBezTo>
                  <a:lnTo>
                    <a:pt x="3213538" y="1685438"/>
                  </a:lnTo>
                  <a:cubicBezTo>
                    <a:pt x="3236413" y="1685451"/>
                    <a:pt x="3258355" y="1676373"/>
                    <a:pt x="3274534" y="1660202"/>
                  </a:cubicBezTo>
                  <a:cubicBezTo>
                    <a:pt x="3290713" y="1644032"/>
                    <a:pt x="3299803" y="1622095"/>
                    <a:pt x="3299803" y="1599220"/>
                  </a:cubicBezTo>
                  <a:lnTo>
                    <a:pt x="3299803" y="86220"/>
                  </a:lnTo>
                  <a:cubicBezTo>
                    <a:pt x="3299803" y="63353"/>
                    <a:pt x="3290719" y="41423"/>
                    <a:pt x="3274550" y="25254"/>
                  </a:cubicBezTo>
                  <a:cubicBezTo>
                    <a:pt x="3258381" y="9085"/>
                    <a:pt x="3236451" y="1"/>
                    <a:pt x="3213584" y="1"/>
                  </a:cubicBezTo>
                  <a:lnTo>
                    <a:pt x="303022" y="1"/>
                  </a:lnTo>
                  <a:cubicBezTo>
                    <a:pt x="278489" y="0"/>
                    <a:pt x="255117" y="10451"/>
                    <a:pt x="238760" y="28736"/>
                  </a:cubicBezTo>
                  <a:lnTo>
                    <a:pt x="21960" y="271093"/>
                  </a:lnTo>
                  <a:cubicBezTo>
                    <a:pt x="7818" y="286901"/>
                    <a:pt x="0" y="307367"/>
                    <a:pt x="0" y="328577"/>
                  </a:cubicBezTo>
                  <a:lnTo>
                    <a:pt x="0" y="1767187"/>
                  </a:lnTo>
                  <a:cubicBezTo>
                    <a:pt x="4" y="1814802"/>
                    <a:pt x="38604" y="1853399"/>
                    <a:pt x="86219" y="1853399"/>
                  </a:cubicBezTo>
                  <a:lnTo>
                    <a:pt x="804624" y="1853399"/>
                  </a:lnTo>
                  <a:cubicBezTo>
                    <a:pt x="829157" y="1853400"/>
                    <a:pt x="852529" y="1842949"/>
                    <a:pt x="868886" y="1824665"/>
                  </a:cubicBezTo>
                  <a:lnTo>
                    <a:pt x="965120" y="1717089"/>
                  </a:lnTo>
                  <a:close/>
                </a:path>
              </a:pathLst>
            </a:custGeom>
            <a:solidFill>
              <a:srgbClr val="F8F9F9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248755" y="1749116"/>
            <a:ext cx="15907725" cy="2505880"/>
            <a:chOff x="0" y="0"/>
            <a:chExt cx="4189689" cy="6599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89689" cy="659985"/>
            </a:xfrm>
            <a:custGeom>
              <a:avLst/>
              <a:gdLst/>
              <a:ahLst/>
              <a:cxnLst/>
              <a:rect l="l" t="t" r="r" b="b"/>
              <a:pathLst>
                <a:path w="4189689" h="659985">
                  <a:moveTo>
                    <a:pt x="19467" y="0"/>
                  </a:moveTo>
                  <a:lnTo>
                    <a:pt x="4170222" y="0"/>
                  </a:lnTo>
                  <a:cubicBezTo>
                    <a:pt x="4180973" y="0"/>
                    <a:pt x="4189689" y="8716"/>
                    <a:pt x="4189689" y="19467"/>
                  </a:cubicBezTo>
                  <a:lnTo>
                    <a:pt x="4189689" y="640518"/>
                  </a:lnTo>
                  <a:cubicBezTo>
                    <a:pt x="4189689" y="645681"/>
                    <a:pt x="4187638" y="650632"/>
                    <a:pt x="4183987" y="654283"/>
                  </a:cubicBezTo>
                  <a:cubicBezTo>
                    <a:pt x="4180336" y="657934"/>
                    <a:pt x="4175385" y="659985"/>
                    <a:pt x="4170222" y="659985"/>
                  </a:cubicBezTo>
                  <a:lnTo>
                    <a:pt x="19467" y="659985"/>
                  </a:lnTo>
                  <a:cubicBezTo>
                    <a:pt x="8716" y="659985"/>
                    <a:pt x="0" y="651269"/>
                    <a:pt x="0" y="640518"/>
                  </a:cubicBezTo>
                  <a:lnTo>
                    <a:pt x="0" y="19467"/>
                  </a:lnTo>
                  <a:cubicBezTo>
                    <a:pt x="0" y="8716"/>
                    <a:pt x="8716" y="0"/>
                    <a:pt x="19467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189689" cy="707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611974" y="5143500"/>
            <a:ext cx="5510177" cy="2967970"/>
            <a:chOff x="0" y="0"/>
            <a:chExt cx="1451240" cy="7816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51240" cy="781688"/>
            </a:xfrm>
            <a:custGeom>
              <a:avLst/>
              <a:gdLst/>
              <a:ahLst/>
              <a:cxnLst/>
              <a:rect l="l" t="t" r="r" b="b"/>
              <a:pathLst>
                <a:path w="1451240" h="781688">
                  <a:moveTo>
                    <a:pt x="56201" y="0"/>
                  </a:moveTo>
                  <a:lnTo>
                    <a:pt x="1395039" y="0"/>
                  </a:lnTo>
                  <a:cubicBezTo>
                    <a:pt x="1426078" y="0"/>
                    <a:pt x="1451240" y="25162"/>
                    <a:pt x="1451240" y="56201"/>
                  </a:cubicBezTo>
                  <a:lnTo>
                    <a:pt x="1451240" y="725487"/>
                  </a:lnTo>
                  <a:cubicBezTo>
                    <a:pt x="1451240" y="756526"/>
                    <a:pt x="1426078" y="781688"/>
                    <a:pt x="1395039" y="781688"/>
                  </a:cubicBezTo>
                  <a:lnTo>
                    <a:pt x="56201" y="781688"/>
                  </a:lnTo>
                  <a:cubicBezTo>
                    <a:pt x="25162" y="781688"/>
                    <a:pt x="0" y="756526"/>
                    <a:pt x="0" y="725487"/>
                  </a:cubicBezTo>
                  <a:lnTo>
                    <a:pt x="0" y="56201"/>
                  </a:lnTo>
                  <a:cubicBezTo>
                    <a:pt x="0" y="25162"/>
                    <a:pt x="25162" y="0"/>
                    <a:pt x="56201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1451240" cy="915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26247" y="5143500"/>
            <a:ext cx="5510177" cy="2967970"/>
            <a:chOff x="0" y="0"/>
            <a:chExt cx="1451240" cy="7816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1240" cy="781688"/>
            </a:xfrm>
            <a:custGeom>
              <a:avLst/>
              <a:gdLst/>
              <a:ahLst/>
              <a:cxnLst/>
              <a:rect l="l" t="t" r="r" b="b"/>
              <a:pathLst>
                <a:path w="1451240" h="781688">
                  <a:moveTo>
                    <a:pt x="56201" y="0"/>
                  </a:moveTo>
                  <a:lnTo>
                    <a:pt x="1395039" y="0"/>
                  </a:lnTo>
                  <a:cubicBezTo>
                    <a:pt x="1426078" y="0"/>
                    <a:pt x="1451240" y="25162"/>
                    <a:pt x="1451240" y="56201"/>
                  </a:cubicBezTo>
                  <a:lnTo>
                    <a:pt x="1451240" y="725487"/>
                  </a:lnTo>
                  <a:cubicBezTo>
                    <a:pt x="1451240" y="756526"/>
                    <a:pt x="1426078" y="781688"/>
                    <a:pt x="1395039" y="781688"/>
                  </a:cubicBezTo>
                  <a:lnTo>
                    <a:pt x="56201" y="781688"/>
                  </a:lnTo>
                  <a:cubicBezTo>
                    <a:pt x="25162" y="781688"/>
                    <a:pt x="0" y="756526"/>
                    <a:pt x="0" y="725487"/>
                  </a:cubicBezTo>
                  <a:lnTo>
                    <a:pt x="0" y="56201"/>
                  </a:lnTo>
                  <a:cubicBezTo>
                    <a:pt x="0" y="25162"/>
                    <a:pt x="25162" y="0"/>
                    <a:pt x="56201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1451240" cy="915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8755" y="4426726"/>
            <a:ext cx="3696469" cy="2392940"/>
            <a:chOff x="0" y="0"/>
            <a:chExt cx="1845876" cy="11949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45877" cy="1194956"/>
            </a:xfrm>
            <a:custGeom>
              <a:avLst/>
              <a:gdLst/>
              <a:ahLst/>
              <a:cxnLst/>
              <a:rect l="l" t="t" r="r" b="b"/>
              <a:pathLst>
                <a:path w="1845877" h="1194956">
                  <a:moveTo>
                    <a:pt x="1358435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1017283"/>
                  </a:lnTo>
                  <a:cubicBezTo>
                    <a:pt x="0" y="1115409"/>
                    <a:pt x="79547" y="1194956"/>
                    <a:pt x="177673" y="1194956"/>
                  </a:cubicBezTo>
                  <a:lnTo>
                    <a:pt x="1668204" y="1194956"/>
                  </a:lnTo>
                  <a:cubicBezTo>
                    <a:pt x="1766330" y="1194956"/>
                    <a:pt x="1845877" y="1115409"/>
                    <a:pt x="1845877" y="1017283"/>
                  </a:cubicBezTo>
                  <a:lnTo>
                    <a:pt x="1845877" y="523958"/>
                  </a:lnTo>
                  <a:cubicBezTo>
                    <a:pt x="1845877" y="480251"/>
                    <a:pt x="1829767" y="438079"/>
                    <a:pt x="1800628" y="405503"/>
                  </a:cubicBezTo>
                  <a:lnTo>
                    <a:pt x="1490851" y="59214"/>
                  </a:lnTo>
                  <a:cubicBezTo>
                    <a:pt x="1457147" y="21536"/>
                    <a:pt x="1408988" y="0"/>
                    <a:pt x="1358435" y="0"/>
                  </a:cubicBezTo>
                  <a:close/>
                </a:path>
              </a:pathLst>
            </a:custGeom>
            <a:blipFill>
              <a:blip r:embed="rId2"/>
              <a:stretch>
                <a:fillRect t="-5877" b="-587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248755" y="7229240"/>
            <a:ext cx="3696469" cy="2392940"/>
            <a:chOff x="0" y="0"/>
            <a:chExt cx="1845876" cy="11949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45877" cy="1194956"/>
            </a:xfrm>
            <a:custGeom>
              <a:avLst/>
              <a:gdLst/>
              <a:ahLst/>
              <a:cxnLst/>
              <a:rect l="l" t="t" r="r" b="b"/>
              <a:pathLst>
                <a:path w="1845877" h="1194956">
                  <a:moveTo>
                    <a:pt x="1358435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1017283"/>
                  </a:lnTo>
                  <a:cubicBezTo>
                    <a:pt x="0" y="1115409"/>
                    <a:pt x="79547" y="1194956"/>
                    <a:pt x="177673" y="1194956"/>
                  </a:cubicBezTo>
                  <a:lnTo>
                    <a:pt x="1668204" y="1194956"/>
                  </a:lnTo>
                  <a:cubicBezTo>
                    <a:pt x="1766330" y="1194956"/>
                    <a:pt x="1845877" y="1115409"/>
                    <a:pt x="1845877" y="1017283"/>
                  </a:cubicBezTo>
                  <a:lnTo>
                    <a:pt x="1845877" y="523958"/>
                  </a:lnTo>
                  <a:cubicBezTo>
                    <a:pt x="1845877" y="480251"/>
                    <a:pt x="1829767" y="438079"/>
                    <a:pt x="1800628" y="405503"/>
                  </a:cubicBezTo>
                  <a:lnTo>
                    <a:pt x="1490851" y="59214"/>
                  </a:lnTo>
                  <a:cubicBezTo>
                    <a:pt x="1457147" y="21536"/>
                    <a:pt x="1408988" y="0"/>
                    <a:pt x="1358435" y="0"/>
                  </a:cubicBezTo>
                  <a:close/>
                </a:path>
              </a:pathLst>
            </a:custGeom>
            <a:blipFill>
              <a:blip r:embed="rId3"/>
              <a:stretch>
                <a:fillRect t="-5877" b="-587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062083" y="825803"/>
            <a:ext cx="14163835" cy="75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</a:pPr>
            <a:r>
              <a:rPr lang="en-US" sz="5600" b="1" spc="-308">
                <a:solidFill>
                  <a:srgbClr val="111111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In</a:t>
            </a:r>
            <a:r>
              <a:rPr lang="en-US" sz="5600" b="1" u="none" strike="noStrike" spc="-308">
                <a:solidFill>
                  <a:srgbClr val="111111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9355" y="1973287"/>
            <a:ext cx="15126525" cy="2048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spc="-153">
                <a:solidFill>
                  <a:srgbClr val="11111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Project Overview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-153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rPr>
              <a:t>This project develops a machine learning-based crime prediction system that analyzes historical crime data to forecast future crime patterns, enabling proactive law enforcement and community safety measures through data-driven insights.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endParaRPr lang="en-US" sz="2799" spc="-153">
              <a:solidFill>
                <a:srgbClr val="11111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795027" y="5360591"/>
            <a:ext cx="5144072" cy="252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b="1" spc="-153">
                <a:solidFill>
                  <a:srgbClr val="11111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Community Safety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-153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rPr>
              <a:t>Transforming reactive policing into proactive prevention through predictive analytics and intelligent resource allocation.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799" spc="-153">
              <a:solidFill>
                <a:srgbClr val="11111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609300" y="5360591"/>
            <a:ext cx="5144072" cy="252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b="1" spc="-153">
                <a:solidFill>
                  <a:srgbClr val="11111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AI-Powered Insights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-153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rPr>
              <a:t>Leveraging advanced ML algorithms to uncover hidden patterns and correlations in complex crime datasets.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799" spc="-153">
              <a:solidFill>
                <a:srgbClr val="11111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5333978" y="9225895"/>
            <a:ext cx="2838789" cy="1007057"/>
          </a:xfrm>
          <a:custGeom>
            <a:avLst/>
            <a:gdLst/>
            <a:ahLst/>
            <a:cxnLst/>
            <a:rect l="l" t="t" r="r" b="b"/>
            <a:pathLst>
              <a:path w="2838789" h="1007057">
                <a:moveTo>
                  <a:pt x="0" y="0"/>
                </a:moveTo>
                <a:lnTo>
                  <a:pt x="2838789" y="0"/>
                </a:lnTo>
                <a:lnTo>
                  <a:pt x="2838789" y="1007057"/>
                </a:lnTo>
                <a:lnTo>
                  <a:pt x="0" y="1007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525" y="3259692"/>
            <a:ext cx="8220075" cy="2717350"/>
            <a:chOff x="0" y="0"/>
            <a:chExt cx="2164958" cy="7156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958" cy="715681"/>
            </a:xfrm>
            <a:custGeom>
              <a:avLst/>
              <a:gdLst/>
              <a:ahLst/>
              <a:cxnLst/>
              <a:rect l="l" t="t" r="r" b="b"/>
              <a:pathLst>
                <a:path w="2164958" h="715681">
                  <a:moveTo>
                    <a:pt x="37673" y="0"/>
                  </a:moveTo>
                  <a:lnTo>
                    <a:pt x="2127285" y="0"/>
                  </a:lnTo>
                  <a:cubicBezTo>
                    <a:pt x="2137276" y="0"/>
                    <a:pt x="2146859" y="3969"/>
                    <a:pt x="2153924" y="11034"/>
                  </a:cubicBezTo>
                  <a:cubicBezTo>
                    <a:pt x="2160989" y="18099"/>
                    <a:pt x="2164958" y="27682"/>
                    <a:pt x="2164958" y="37673"/>
                  </a:cubicBezTo>
                  <a:lnTo>
                    <a:pt x="2164958" y="678008"/>
                  </a:lnTo>
                  <a:cubicBezTo>
                    <a:pt x="2164958" y="687999"/>
                    <a:pt x="2160989" y="697581"/>
                    <a:pt x="2153924" y="704647"/>
                  </a:cubicBezTo>
                  <a:cubicBezTo>
                    <a:pt x="2146859" y="711712"/>
                    <a:pt x="2137276" y="715681"/>
                    <a:pt x="2127285" y="715681"/>
                  </a:cubicBezTo>
                  <a:lnTo>
                    <a:pt x="37673" y="715681"/>
                  </a:lnTo>
                  <a:cubicBezTo>
                    <a:pt x="27682" y="715681"/>
                    <a:pt x="18099" y="711712"/>
                    <a:pt x="11034" y="704647"/>
                  </a:cubicBezTo>
                  <a:cubicBezTo>
                    <a:pt x="3969" y="697581"/>
                    <a:pt x="0" y="687999"/>
                    <a:pt x="0" y="678008"/>
                  </a:cubicBezTo>
                  <a:lnTo>
                    <a:pt x="0" y="37673"/>
                  </a:lnTo>
                  <a:cubicBezTo>
                    <a:pt x="0" y="27682"/>
                    <a:pt x="3969" y="18099"/>
                    <a:pt x="11034" y="11034"/>
                  </a:cubicBezTo>
                  <a:cubicBezTo>
                    <a:pt x="18099" y="3969"/>
                    <a:pt x="27682" y="0"/>
                    <a:pt x="37673" y="0"/>
                  </a:cubicBezTo>
                  <a:close/>
                </a:path>
              </a:pathLst>
            </a:custGeom>
            <a:solidFill>
              <a:srgbClr val="F8F9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64958" cy="772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01175" y="3259692"/>
            <a:ext cx="8334375" cy="2717350"/>
            <a:chOff x="0" y="0"/>
            <a:chExt cx="2195062" cy="7156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5062" cy="715681"/>
            </a:xfrm>
            <a:custGeom>
              <a:avLst/>
              <a:gdLst/>
              <a:ahLst/>
              <a:cxnLst/>
              <a:rect l="l" t="t" r="r" b="b"/>
              <a:pathLst>
                <a:path w="2195062" h="715681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678524"/>
                  </a:lnTo>
                  <a:cubicBezTo>
                    <a:pt x="2195062" y="699045"/>
                    <a:pt x="2178426" y="715681"/>
                    <a:pt x="2157905" y="715681"/>
                  </a:cubicBezTo>
                  <a:lnTo>
                    <a:pt x="37157" y="715681"/>
                  </a:lnTo>
                  <a:cubicBezTo>
                    <a:pt x="16636" y="715681"/>
                    <a:pt x="0" y="699045"/>
                    <a:pt x="0" y="678524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F8F9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95062" cy="772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750" y="266700"/>
            <a:ext cx="16954500" cy="2686050"/>
            <a:chOff x="0" y="0"/>
            <a:chExt cx="4987154" cy="790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87156" cy="790101"/>
            </a:xfrm>
            <a:custGeom>
              <a:avLst/>
              <a:gdLst/>
              <a:ahLst/>
              <a:cxnLst/>
              <a:rect l="l" t="t" r="r" b="b"/>
              <a:pathLst>
                <a:path w="4987156" h="790101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4562A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823913" y="6238214"/>
            <a:ext cx="8220075" cy="2717350"/>
            <a:chOff x="0" y="0"/>
            <a:chExt cx="2164958" cy="7156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64958" cy="715681"/>
            </a:xfrm>
            <a:custGeom>
              <a:avLst/>
              <a:gdLst/>
              <a:ahLst/>
              <a:cxnLst/>
              <a:rect l="l" t="t" r="r" b="b"/>
              <a:pathLst>
                <a:path w="2164958" h="715681">
                  <a:moveTo>
                    <a:pt x="37673" y="0"/>
                  </a:moveTo>
                  <a:lnTo>
                    <a:pt x="2127285" y="0"/>
                  </a:lnTo>
                  <a:cubicBezTo>
                    <a:pt x="2137276" y="0"/>
                    <a:pt x="2146859" y="3969"/>
                    <a:pt x="2153924" y="11034"/>
                  </a:cubicBezTo>
                  <a:cubicBezTo>
                    <a:pt x="2160989" y="18099"/>
                    <a:pt x="2164958" y="27682"/>
                    <a:pt x="2164958" y="37673"/>
                  </a:cubicBezTo>
                  <a:lnTo>
                    <a:pt x="2164958" y="678008"/>
                  </a:lnTo>
                  <a:cubicBezTo>
                    <a:pt x="2164958" y="687999"/>
                    <a:pt x="2160989" y="697581"/>
                    <a:pt x="2153924" y="704647"/>
                  </a:cubicBezTo>
                  <a:cubicBezTo>
                    <a:pt x="2146859" y="711712"/>
                    <a:pt x="2137276" y="715681"/>
                    <a:pt x="2127285" y="715681"/>
                  </a:cubicBezTo>
                  <a:lnTo>
                    <a:pt x="37673" y="715681"/>
                  </a:lnTo>
                  <a:cubicBezTo>
                    <a:pt x="27682" y="715681"/>
                    <a:pt x="18099" y="711712"/>
                    <a:pt x="11034" y="704647"/>
                  </a:cubicBezTo>
                  <a:cubicBezTo>
                    <a:pt x="3969" y="697581"/>
                    <a:pt x="0" y="687999"/>
                    <a:pt x="0" y="678008"/>
                  </a:cubicBezTo>
                  <a:lnTo>
                    <a:pt x="0" y="37673"/>
                  </a:lnTo>
                  <a:cubicBezTo>
                    <a:pt x="0" y="27682"/>
                    <a:pt x="3969" y="18099"/>
                    <a:pt x="11034" y="11034"/>
                  </a:cubicBezTo>
                  <a:cubicBezTo>
                    <a:pt x="18099" y="3969"/>
                    <a:pt x="27682" y="0"/>
                    <a:pt x="37673" y="0"/>
                  </a:cubicBezTo>
                  <a:close/>
                </a:path>
              </a:pathLst>
            </a:custGeom>
            <a:solidFill>
              <a:srgbClr val="F8F9F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164958" cy="772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58325" y="6211868"/>
            <a:ext cx="8220075" cy="2717350"/>
            <a:chOff x="0" y="0"/>
            <a:chExt cx="2164958" cy="7156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64958" cy="715681"/>
            </a:xfrm>
            <a:custGeom>
              <a:avLst/>
              <a:gdLst/>
              <a:ahLst/>
              <a:cxnLst/>
              <a:rect l="l" t="t" r="r" b="b"/>
              <a:pathLst>
                <a:path w="2164958" h="715681">
                  <a:moveTo>
                    <a:pt x="37673" y="0"/>
                  </a:moveTo>
                  <a:lnTo>
                    <a:pt x="2127285" y="0"/>
                  </a:lnTo>
                  <a:cubicBezTo>
                    <a:pt x="2137276" y="0"/>
                    <a:pt x="2146859" y="3969"/>
                    <a:pt x="2153924" y="11034"/>
                  </a:cubicBezTo>
                  <a:cubicBezTo>
                    <a:pt x="2160989" y="18099"/>
                    <a:pt x="2164958" y="27682"/>
                    <a:pt x="2164958" y="37673"/>
                  </a:cubicBezTo>
                  <a:lnTo>
                    <a:pt x="2164958" y="678008"/>
                  </a:lnTo>
                  <a:cubicBezTo>
                    <a:pt x="2164958" y="687999"/>
                    <a:pt x="2160989" y="697581"/>
                    <a:pt x="2153924" y="704647"/>
                  </a:cubicBezTo>
                  <a:cubicBezTo>
                    <a:pt x="2146859" y="711712"/>
                    <a:pt x="2137276" y="715681"/>
                    <a:pt x="2127285" y="715681"/>
                  </a:cubicBezTo>
                  <a:lnTo>
                    <a:pt x="37673" y="715681"/>
                  </a:lnTo>
                  <a:cubicBezTo>
                    <a:pt x="27682" y="715681"/>
                    <a:pt x="18099" y="711712"/>
                    <a:pt x="11034" y="704647"/>
                  </a:cubicBezTo>
                  <a:cubicBezTo>
                    <a:pt x="3969" y="697581"/>
                    <a:pt x="0" y="687999"/>
                    <a:pt x="0" y="678008"/>
                  </a:cubicBezTo>
                  <a:lnTo>
                    <a:pt x="0" y="37673"/>
                  </a:lnTo>
                  <a:cubicBezTo>
                    <a:pt x="0" y="27682"/>
                    <a:pt x="3969" y="18099"/>
                    <a:pt x="11034" y="11034"/>
                  </a:cubicBezTo>
                  <a:cubicBezTo>
                    <a:pt x="18099" y="3969"/>
                    <a:pt x="27682" y="0"/>
                    <a:pt x="37673" y="0"/>
                  </a:cubicBezTo>
                  <a:close/>
                </a:path>
              </a:pathLst>
            </a:custGeom>
            <a:solidFill>
              <a:srgbClr val="F8F9F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164958" cy="772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77042" y="9164043"/>
            <a:ext cx="2838789" cy="1007057"/>
          </a:xfrm>
          <a:custGeom>
            <a:avLst/>
            <a:gdLst/>
            <a:ahLst/>
            <a:cxnLst/>
            <a:rect l="l" t="t" r="r" b="b"/>
            <a:pathLst>
              <a:path w="2838789" h="1007057">
                <a:moveTo>
                  <a:pt x="0" y="0"/>
                </a:moveTo>
                <a:lnTo>
                  <a:pt x="2838790" y="0"/>
                </a:lnTo>
                <a:lnTo>
                  <a:pt x="2838790" y="1007056"/>
                </a:lnTo>
                <a:lnTo>
                  <a:pt x="0" y="1007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58307" y="3850242"/>
            <a:ext cx="599081" cy="521745"/>
          </a:xfrm>
          <a:custGeom>
            <a:avLst/>
            <a:gdLst/>
            <a:ahLst/>
            <a:cxnLst/>
            <a:rect l="l" t="t" r="r" b="b"/>
            <a:pathLst>
              <a:path w="599081" h="521745">
                <a:moveTo>
                  <a:pt x="0" y="0"/>
                </a:moveTo>
                <a:lnTo>
                  <a:pt x="599080" y="0"/>
                </a:lnTo>
                <a:lnTo>
                  <a:pt x="599080" y="521745"/>
                </a:lnTo>
                <a:lnTo>
                  <a:pt x="0" y="521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932627" y="3850242"/>
            <a:ext cx="716323" cy="644047"/>
          </a:xfrm>
          <a:custGeom>
            <a:avLst/>
            <a:gdLst/>
            <a:ahLst/>
            <a:cxnLst/>
            <a:rect l="l" t="t" r="r" b="b"/>
            <a:pathLst>
              <a:path w="716323" h="644047">
                <a:moveTo>
                  <a:pt x="0" y="0"/>
                </a:moveTo>
                <a:lnTo>
                  <a:pt x="716323" y="0"/>
                </a:lnTo>
                <a:lnTo>
                  <a:pt x="716323" y="644047"/>
                </a:lnTo>
                <a:lnTo>
                  <a:pt x="0" y="644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56338" y="6732442"/>
            <a:ext cx="601050" cy="594493"/>
          </a:xfrm>
          <a:custGeom>
            <a:avLst/>
            <a:gdLst/>
            <a:ahLst/>
            <a:cxnLst/>
            <a:rect l="l" t="t" r="r" b="b"/>
            <a:pathLst>
              <a:path w="601050" h="594493">
                <a:moveTo>
                  <a:pt x="0" y="0"/>
                </a:moveTo>
                <a:lnTo>
                  <a:pt x="601049" y="0"/>
                </a:lnTo>
                <a:lnTo>
                  <a:pt x="601049" y="594493"/>
                </a:lnTo>
                <a:lnTo>
                  <a:pt x="0" y="5944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997307" y="6802418"/>
            <a:ext cx="594493" cy="594493"/>
          </a:xfrm>
          <a:custGeom>
            <a:avLst/>
            <a:gdLst/>
            <a:ahLst/>
            <a:cxnLst/>
            <a:rect l="l" t="t" r="r" b="b"/>
            <a:pathLst>
              <a:path w="594493" h="594493">
                <a:moveTo>
                  <a:pt x="0" y="0"/>
                </a:moveTo>
                <a:lnTo>
                  <a:pt x="594493" y="0"/>
                </a:lnTo>
                <a:lnTo>
                  <a:pt x="594493" y="594492"/>
                </a:lnTo>
                <a:lnTo>
                  <a:pt x="0" y="5944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209800" y="3850242"/>
            <a:ext cx="5971645" cy="1824940"/>
            <a:chOff x="0" y="0"/>
            <a:chExt cx="7962193" cy="243325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9050"/>
              <a:ext cx="7962193" cy="60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6"/>
                </a:lnSpc>
                <a:spcBef>
                  <a:spcPct val="0"/>
                </a:spcBef>
              </a:pPr>
              <a:r>
                <a:rPr lang="en-US" sz="2880" b="1" spc="-158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Curr</a:t>
              </a:r>
              <a:r>
                <a:rPr lang="en-US" sz="2880" b="1" u="none" strike="noStrike" spc="-158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ent Challenges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04280"/>
              <a:ext cx="7962193" cy="1628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19"/>
                </a:lnSpc>
              </a:pPr>
              <a:r>
                <a:rPr lang="en-US" sz="2016" spc="-110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Traditional crime analysis is reactive, relying on manual records and statistical summaries that fail to predict future trends or identify hidden patterns.</a:t>
              </a:r>
            </a:p>
            <a:p>
              <a:pPr marL="0" lvl="0" indent="0" algn="l">
                <a:lnSpc>
                  <a:spcPts val="2419"/>
                </a:lnSpc>
              </a:pPr>
              <a:endParaRPr lang="en-US" sz="2016" spc="-110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839450" y="3850242"/>
            <a:ext cx="5856987" cy="1900572"/>
            <a:chOff x="0" y="0"/>
            <a:chExt cx="7809316" cy="253409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9050"/>
              <a:ext cx="7809316" cy="628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</a:t>
              </a:r>
              <a:r>
                <a:rPr lang="en-US" sz="3000" b="1" u="none" strike="noStrike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Complexity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47926"/>
              <a:ext cx="7809316" cy="1686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Crime data is multi-dimensional, influenced by unemployment, literacy, poverty, population density, and urbanization factors.</a:t>
              </a:r>
            </a:p>
            <a:p>
              <a:pPr marL="0" lvl="0" indent="0" algn="l">
                <a:lnSpc>
                  <a:spcPts val="2520"/>
                </a:lnSpc>
              </a:pPr>
              <a:endParaRPr lang="en-US" sz="2100" spc="-115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105025" y="1241425"/>
            <a:ext cx="14077950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9"/>
              </a:lnSpc>
            </a:pPr>
            <a:r>
              <a:rPr lang="en-US" sz="6999" b="1" u="none" strike="noStrike" spc="-384">
                <a:solidFill>
                  <a:srgbClr val="F8F9F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Problem Statement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262188" y="6828764"/>
            <a:ext cx="5919257" cy="1900572"/>
            <a:chOff x="0" y="0"/>
            <a:chExt cx="7892343" cy="2534095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7892343" cy="628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Poli</a:t>
              </a:r>
              <a:r>
                <a:rPr lang="en-US" sz="3000" b="1" u="none" strike="noStrike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cy Limitations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847926"/>
              <a:ext cx="7892343" cy="1686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Limited insights for policymakers to understand socio-economic factors contributing to crimes and plan interventions.</a:t>
              </a:r>
            </a:p>
            <a:p>
              <a:pPr marL="0" lvl="0" indent="0" algn="l">
                <a:lnSpc>
                  <a:spcPts val="2520"/>
                </a:lnSpc>
              </a:pPr>
              <a:endParaRPr lang="en-US" sz="2100" spc="-115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896600" y="6802418"/>
            <a:ext cx="5932248" cy="1900572"/>
            <a:chOff x="0" y="0"/>
            <a:chExt cx="7909664" cy="2534095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19050"/>
              <a:ext cx="7909664" cy="628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Resource Allocation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847926"/>
              <a:ext cx="7909664" cy="1686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Inefficient personnel deployment due to inability to anticipate crime hotspots and temporal patterns in advance.</a:t>
              </a:r>
            </a:p>
            <a:p>
              <a:pPr marL="0" lvl="0" indent="0" algn="l">
                <a:lnSpc>
                  <a:spcPts val="2520"/>
                </a:lnSpc>
              </a:pPr>
              <a:endParaRPr lang="en-US" sz="2100" spc="-115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314970"/>
            <a:ext cx="17098795" cy="2183697"/>
            <a:chOff x="0" y="0"/>
            <a:chExt cx="6190084" cy="7905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90087" cy="790540"/>
            </a:xfrm>
            <a:custGeom>
              <a:avLst/>
              <a:gdLst/>
              <a:ahLst/>
              <a:cxnLst/>
              <a:rect l="l" t="t" r="r" b="b"/>
              <a:pathLst>
                <a:path w="6190087" h="790540">
                  <a:moveTo>
                    <a:pt x="584312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1147"/>
                  </a:lnTo>
                  <a:cubicBezTo>
                    <a:pt x="0" y="547657"/>
                    <a:pt x="13458" y="582887"/>
                    <a:pt x="37800" y="610099"/>
                  </a:cubicBezTo>
                  <a:lnTo>
                    <a:pt x="154967" y="741075"/>
                  </a:lnTo>
                  <a:cubicBezTo>
                    <a:pt x="183122" y="772550"/>
                    <a:pt x="223353" y="790540"/>
                    <a:pt x="265584" y="790539"/>
                  </a:cubicBezTo>
                  <a:lnTo>
                    <a:pt x="6041670" y="790539"/>
                  </a:lnTo>
                  <a:cubicBezTo>
                    <a:pt x="6081033" y="790539"/>
                    <a:pt x="6118783" y="774903"/>
                    <a:pt x="6146616" y="747070"/>
                  </a:cubicBezTo>
                  <a:cubicBezTo>
                    <a:pt x="6174450" y="719237"/>
                    <a:pt x="6190087" y="681487"/>
                    <a:pt x="6190087" y="642124"/>
                  </a:cubicBezTo>
                  <a:lnTo>
                    <a:pt x="6190087" y="366141"/>
                  </a:lnTo>
                  <a:cubicBezTo>
                    <a:pt x="6190087" y="329143"/>
                    <a:pt x="6176268" y="293478"/>
                    <a:pt x="6151337" y="266140"/>
                  </a:cubicBezTo>
                  <a:lnTo>
                    <a:pt x="5952794" y="48414"/>
                  </a:lnTo>
                  <a:cubicBezTo>
                    <a:pt x="5924672" y="17574"/>
                    <a:pt x="5884864" y="0"/>
                    <a:pt x="5843127" y="0"/>
                  </a:cubicBezTo>
                  <a:close/>
                </a:path>
              </a:pathLst>
            </a:custGeom>
            <a:solidFill>
              <a:srgbClr val="4562A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666750" y="2832041"/>
            <a:ext cx="8477250" cy="2830494"/>
            <a:chOff x="0" y="0"/>
            <a:chExt cx="2232691" cy="7454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32691" cy="745480"/>
            </a:xfrm>
            <a:custGeom>
              <a:avLst/>
              <a:gdLst/>
              <a:ahLst/>
              <a:cxnLst/>
              <a:rect l="l" t="t" r="r" b="b"/>
              <a:pathLst>
                <a:path w="2232691" h="745480">
                  <a:moveTo>
                    <a:pt x="36530" y="0"/>
                  </a:moveTo>
                  <a:lnTo>
                    <a:pt x="2196161" y="0"/>
                  </a:lnTo>
                  <a:cubicBezTo>
                    <a:pt x="2205849" y="0"/>
                    <a:pt x="2215141" y="3849"/>
                    <a:pt x="2221992" y="10699"/>
                  </a:cubicBezTo>
                  <a:cubicBezTo>
                    <a:pt x="2228843" y="17550"/>
                    <a:pt x="2232691" y="26842"/>
                    <a:pt x="2232691" y="36530"/>
                  </a:cubicBezTo>
                  <a:lnTo>
                    <a:pt x="2232691" y="708950"/>
                  </a:lnTo>
                  <a:cubicBezTo>
                    <a:pt x="2232691" y="718638"/>
                    <a:pt x="2228843" y="727930"/>
                    <a:pt x="2221992" y="734780"/>
                  </a:cubicBezTo>
                  <a:cubicBezTo>
                    <a:pt x="2215141" y="741631"/>
                    <a:pt x="2205849" y="745480"/>
                    <a:pt x="2196161" y="745480"/>
                  </a:cubicBezTo>
                  <a:lnTo>
                    <a:pt x="36530" y="745480"/>
                  </a:lnTo>
                  <a:cubicBezTo>
                    <a:pt x="26842" y="745480"/>
                    <a:pt x="17550" y="741631"/>
                    <a:pt x="10699" y="734780"/>
                  </a:cubicBezTo>
                  <a:cubicBezTo>
                    <a:pt x="3849" y="727930"/>
                    <a:pt x="0" y="718638"/>
                    <a:pt x="0" y="708950"/>
                  </a:cubicBezTo>
                  <a:lnTo>
                    <a:pt x="0" y="36530"/>
                  </a:lnTo>
                  <a:cubicBezTo>
                    <a:pt x="0" y="26842"/>
                    <a:pt x="3849" y="17550"/>
                    <a:pt x="10699" y="10699"/>
                  </a:cubicBezTo>
                  <a:cubicBezTo>
                    <a:pt x="17550" y="3849"/>
                    <a:pt x="26842" y="0"/>
                    <a:pt x="36530" y="0"/>
                  </a:cubicBezTo>
                  <a:close/>
                </a:path>
              </a:pathLst>
            </a:custGeom>
            <a:solidFill>
              <a:srgbClr val="F8F9F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232691" cy="802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277042" y="9164043"/>
            <a:ext cx="2838789" cy="1007057"/>
          </a:xfrm>
          <a:custGeom>
            <a:avLst/>
            <a:gdLst/>
            <a:ahLst/>
            <a:cxnLst/>
            <a:rect l="l" t="t" r="r" b="b"/>
            <a:pathLst>
              <a:path w="2838789" h="1007057">
                <a:moveTo>
                  <a:pt x="0" y="0"/>
                </a:moveTo>
                <a:lnTo>
                  <a:pt x="2838790" y="0"/>
                </a:lnTo>
                <a:lnTo>
                  <a:pt x="2838790" y="1007056"/>
                </a:lnTo>
                <a:lnTo>
                  <a:pt x="0" y="1007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638582" y="5995910"/>
            <a:ext cx="8477250" cy="2573437"/>
            <a:chOff x="0" y="0"/>
            <a:chExt cx="2232691" cy="6777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2691" cy="677778"/>
            </a:xfrm>
            <a:custGeom>
              <a:avLst/>
              <a:gdLst/>
              <a:ahLst/>
              <a:cxnLst/>
              <a:rect l="l" t="t" r="r" b="b"/>
              <a:pathLst>
                <a:path w="2232691" h="677778">
                  <a:moveTo>
                    <a:pt x="36530" y="0"/>
                  </a:moveTo>
                  <a:lnTo>
                    <a:pt x="2196161" y="0"/>
                  </a:lnTo>
                  <a:cubicBezTo>
                    <a:pt x="2205849" y="0"/>
                    <a:pt x="2215141" y="3849"/>
                    <a:pt x="2221992" y="10699"/>
                  </a:cubicBezTo>
                  <a:cubicBezTo>
                    <a:pt x="2228843" y="17550"/>
                    <a:pt x="2232691" y="26842"/>
                    <a:pt x="2232691" y="36530"/>
                  </a:cubicBezTo>
                  <a:lnTo>
                    <a:pt x="2232691" y="641247"/>
                  </a:lnTo>
                  <a:cubicBezTo>
                    <a:pt x="2232691" y="650936"/>
                    <a:pt x="2228843" y="660228"/>
                    <a:pt x="2221992" y="667078"/>
                  </a:cubicBezTo>
                  <a:cubicBezTo>
                    <a:pt x="2215141" y="673929"/>
                    <a:pt x="2205849" y="677778"/>
                    <a:pt x="2196161" y="677778"/>
                  </a:cubicBezTo>
                  <a:lnTo>
                    <a:pt x="36530" y="677778"/>
                  </a:lnTo>
                  <a:cubicBezTo>
                    <a:pt x="26842" y="677778"/>
                    <a:pt x="17550" y="673929"/>
                    <a:pt x="10699" y="667078"/>
                  </a:cubicBezTo>
                  <a:cubicBezTo>
                    <a:pt x="3849" y="660228"/>
                    <a:pt x="0" y="650936"/>
                    <a:pt x="0" y="641247"/>
                  </a:cubicBezTo>
                  <a:lnTo>
                    <a:pt x="0" y="36530"/>
                  </a:lnTo>
                  <a:cubicBezTo>
                    <a:pt x="0" y="26842"/>
                    <a:pt x="3849" y="17550"/>
                    <a:pt x="10699" y="10699"/>
                  </a:cubicBezTo>
                  <a:cubicBezTo>
                    <a:pt x="17550" y="3849"/>
                    <a:pt x="26842" y="0"/>
                    <a:pt x="36530" y="0"/>
                  </a:cubicBezTo>
                  <a:close/>
                </a:path>
              </a:pathLst>
            </a:custGeom>
            <a:solidFill>
              <a:srgbClr val="F8F9F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232691" cy="734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8897" y="5995910"/>
            <a:ext cx="8405103" cy="2573437"/>
            <a:chOff x="0" y="0"/>
            <a:chExt cx="11206804" cy="343125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1206804" cy="3431250"/>
              <a:chOff x="0" y="0"/>
              <a:chExt cx="1512292" cy="4630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512292" cy="463027"/>
              </a:xfrm>
              <a:custGeom>
                <a:avLst/>
                <a:gdLst/>
                <a:ahLst/>
                <a:cxnLst/>
                <a:rect l="l" t="t" r="r" b="b"/>
                <a:pathLst>
                  <a:path w="1512292" h="463027">
                    <a:moveTo>
                      <a:pt x="53932" y="0"/>
                    </a:moveTo>
                    <a:lnTo>
                      <a:pt x="1458360" y="0"/>
                    </a:lnTo>
                    <a:cubicBezTo>
                      <a:pt x="1488146" y="0"/>
                      <a:pt x="1512292" y="24146"/>
                      <a:pt x="1512292" y="53932"/>
                    </a:cubicBezTo>
                    <a:lnTo>
                      <a:pt x="1512292" y="409095"/>
                    </a:lnTo>
                    <a:cubicBezTo>
                      <a:pt x="1512292" y="423399"/>
                      <a:pt x="1506610" y="437116"/>
                      <a:pt x="1496496" y="447231"/>
                    </a:cubicBezTo>
                    <a:cubicBezTo>
                      <a:pt x="1486381" y="457345"/>
                      <a:pt x="1472664" y="463027"/>
                      <a:pt x="1458360" y="463027"/>
                    </a:cubicBezTo>
                    <a:lnTo>
                      <a:pt x="53932" y="463027"/>
                    </a:lnTo>
                    <a:cubicBezTo>
                      <a:pt x="24146" y="463027"/>
                      <a:pt x="0" y="438881"/>
                      <a:pt x="0" y="409095"/>
                    </a:cubicBezTo>
                    <a:lnTo>
                      <a:pt x="0" y="53932"/>
                    </a:lnTo>
                    <a:cubicBezTo>
                      <a:pt x="0" y="24146"/>
                      <a:pt x="24146" y="0"/>
                      <a:pt x="53932" y="0"/>
                    </a:cubicBezTo>
                    <a:close/>
                  </a:path>
                </a:pathLst>
              </a:custGeom>
              <a:solidFill>
                <a:srgbClr val="F8F9F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1512292" cy="5201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901379" y="552142"/>
              <a:ext cx="9271095" cy="628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M</a:t>
              </a:r>
              <a:r>
                <a:rPr lang="en-US" sz="3000" b="1" u="none" strike="noStrike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odel Development &amp; Training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35709" y="1352686"/>
              <a:ext cx="8320406" cy="1267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Apply ML algorithms including Random Forest, XGBoost, and Time Series models to predict future crime trends accurately.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38582" y="2832041"/>
            <a:ext cx="8477250" cy="2830494"/>
            <a:chOff x="0" y="0"/>
            <a:chExt cx="2232691" cy="7454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32691" cy="745480"/>
            </a:xfrm>
            <a:custGeom>
              <a:avLst/>
              <a:gdLst/>
              <a:ahLst/>
              <a:cxnLst/>
              <a:rect l="l" t="t" r="r" b="b"/>
              <a:pathLst>
                <a:path w="2232691" h="745480">
                  <a:moveTo>
                    <a:pt x="36530" y="0"/>
                  </a:moveTo>
                  <a:lnTo>
                    <a:pt x="2196161" y="0"/>
                  </a:lnTo>
                  <a:cubicBezTo>
                    <a:pt x="2205849" y="0"/>
                    <a:pt x="2215141" y="3849"/>
                    <a:pt x="2221992" y="10699"/>
                  </a:cubicBezTo>
                  <a:cubicBezTo>
                    <a:pt x="2228843" y="17550"/>
                    <a:pt x="2232691" y="26842"/>
                    <a:pt x="2232691" y="36530"/>
                  </a:cubicBezTo>
                  <a:lnTo>
                    <a:pt x="2232691" y="708950"/>
                  </a:lnTo>
                  <a:cubicBezTo>
                    <a:pt x="2232691" y="718638"/>
                    <a:pt x="2228843" y="727930"/>
                    <a:pt x="2221992" y="734780"/>
                  </a:cubicBezTo>
                  <a:cubicBezTo>
                    <a:pt x="2215141" y="741631"/>
                    <a:pt x="2205849" y="745480"/>
                    <a:pt x="2196161" y="745480"/>
                  </a:cubicBezTo>
                  <a:lnTo>
                    <a:pt x="36530" y="745480"/>
                  </a:lnTo>
                  <a:cubicBezTo>
                    <a:pt x="26842" y="745480"/>
                    <a:pt x="17550" y="741631"/>
                    <a:pt x="10699" y="734780"/>
                  </a:cubicBezTo>
                  <a:cubicBezTo>
                    <a:pt x="3849" y="727930"/>
                    <a:pt x="0" y="718638"/>
                    <a:pt x="0" y="708950"/>
                  </a:cubicBezTo>
                  <a:lnTo>
                    <a:pt x="0" y="36530"/>
                  </a:lnTo>
                  <a:cubicBezTo>
                    <a:pt x="0" y="26842"/>
                    <a:pt x="3849" y="17550"/>
                    <a:pt x="10699" y="10699"/>
                  </a:cubicBezTo>
                  <a:cubicBezTo>
                    <a:pt x="17550" y="3849"/>
                    <a:pt x="26842" y="0"/>
                    <a:pt x="36530" y="0"/>
                  </a:cubicBezTo>
                  <a:close/>
                </a:path>
              </a:pathLst>
            </a:custGeom>
            <a:solidFill>
              <a:srgbClr val="F8F9F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232691" cy="802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163109" y="6557885"/>
            <a:ext cx="515104" cy="515104"/>
          </a:xfrm>
          <a:custGeom>
            <a:avLst/>
            <a:gdLst/>
            <a:ahLst/>
            <a:cxnLst/>
            <a:rect l="l" t="t" r="r" b="b"/>
            <a:pathLst>
              <a:path w="515104" h="515104">
                <a:moveTo>
                  <a:pt x="0" y="0"/>
                </a:moveTo>
                <a:lnTo>
                  <a:pt x="515104" y="0"/>
                </a:lnTo>
                <a:lnTo>
                  <a:pt x="515104" y="515105"/>
                </a:lnTo>
                <a:lnTo>
                  <a:pt x="0" y="515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79675" y="6535989"/>
            <a:ext cx="680530" cy="537000"/>
          </a:xfrm>
          <a:custGeom>
            <a:avLst/>
            <a:gdLst/>
            <a:ahLst/>
            <a:cxnLst/>
            <a:rect l="l" t="t" r="r" b="b"/>
            <a:pathLst>
              <a:path w="680530" h="537000">
                <a:moveTo>
                  <a:pt x="0" y="0"/>
                </a:moveTo>
                <a:lnTo>
                  <a:pt x="680530" y="0"/>
                </a:lnTo>
                <a:lnTo>
                  <a:pt x="680530" y="537001"/>
                </a:lnTo>
                <a:lnTo>
                  <a:pt x="0" y="5370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040742" y="3500042"/>
            <a:ext cx="637470" cy="638268"/>
          </a:xfrm>
          <a:custGeom>
            <a:avLst/>
            <a:gdLst/>
            <a:ahLst/>
            <a:cxnLst/>
            <a:rect l="l" t="t" r="r" b="b"/>
            <a:pathLst>
              <a:path w="637470" h="638268">
                <a:moveTo>
                  <a:pt x="0" y="0"/>
                </a:moveTo>
                <a:lnTo>
                  <a:pt x="637471" y="0"/>
                </a:lnTo>
                <a:lnTo>
                  <a:pt x="637471" y="638268"/>
                </a:lnTo>
                <a:lnTo>
                  <a:pt x="0" y="638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79675" y="3186278"/>
            <a:ext cx="578427" cy="733076"/>
          </a:xfrm>
          <a:custGeom>
            <a:avLst/>
            <a:gdLst/>
            <a:ahLst/>
            <a:cxnLst/>
            <a:rect l="l" t="t" r="r" b="b"/>
            <a:pathLst>
              <a:path w="578427" h="733076">
                <a:moveTo>
                  <a:pt x="0" y="0"/>
                </a:moveTo>
                <a:lnTo>
                  <a:pt x="578427" y="0"/>
                </a:lnTo>
                <a:lnTo>
                  <a:pt x="578427" y="733075"/>
                </a:lnTo>
                <a:lnTo>
                  <a:pt x="0" y="733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75830" y="1037911"/>
            <a:ext cx="12639675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9"/>
              </a:lnSpc>
            </a:pPr>
            <a:r>
              <a:rPr lang="en-US" sz="6999" b="1" u="none" strike="noStrike" spc="-384">
                <a:solidFill>
                  <a:srgbClr val="F8F9F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Objectives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905752" y="3186278"/>
            <a:ext cx="7013007" cy="2122021"/>
            <a:chOff x="0" y="0"/>
            <a:chExt cx="9350676" cy="2829362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9350676" cy="628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Collection &amp; Preprocessing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4624" y="724031"/>
              <a:ext cx="8391826" cy="2105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Data Collection &amp; Preprocessing</a:t>
              </a:r>
            </a:p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Gather crime datasets from NCRB and repositories, clean and transform data to handle missing values and inconsistencies.</a:t>
              </a:r>
            </a:p>
            <a:p>
              <a:pPr marL="0" lvl="0" indent="0" algn="l">
                <a:lnSpc>
                  <a:spcPts val="2520"/>
                </a:lnSpc>
              </a:pPr>
              <a:endParaRPr lang="en-US" sz="2100" spc="-115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927681" y="6535989"/>
            <a:ext cx="6662720" cy="1493280"/>
            <a:chOff x="0" y="0"/>
            <a:chExt cx="8883626" cy="1991039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8883626" cy="628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Performance Evaluation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2895" y="724031"/>
              <a:ext cx="7972669" cy="1267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Evaluate models using Accuracy, Precision, Recall, RMSE, and R² Score metrics to determine the most effective approach.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927681" y="3500042"/>
            <a:ext cx="6837863" cy="1493280"/>
            <a:chOff x="0" y="0"/>
            <a:chExt cx="9117151" cy="1991039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19050"/>
              <a:ext cx="9117151" cy="628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Fe</a:t>
              </a:r>
              <a:r>
                <a:rPr lang="en-US" sz="3000" b="1" u="none" strike="noStrike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ature Analysis &amp; Selection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3759" y="724031"/>
              <a:ext cx="8182247" cy="1267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Identify key socio-economic factors influencing crime using statistical and correlation analysis for optimal feature selection.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2686" y="290586"/>
            <a:ext cx="16962628" cy="1476228"/>
            <a:chOff x="0" y="0"/>
            <a:chExt cx="9175239" cy="798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75242" cy="798506"/>
            </a:xfrm>
            <a:custGeom>
              <a:avLst/>
              <a:gdLst/>
              <a:ahLst/>
              <a:cxnLst/>
              <a:rect l="l" t="t" r="r" b="b"/>
              <a:pathLst>
                <a:path w="9175242" h="798506">
                  <a:moveTo>
                    <a:pt x="8828282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9113"/>
                  </a:lnTo>
                  <a:cubicBezTo>
                    <a:pt x="0" y="555623"/>
                    <a:pt x="13458" y="590853"/>
                    <a:pt x="37800" y="618065"/>
                  </a:cubicBezTo>
                  <a:lnTo>
                    <a:pt x="154967" y="749041"/>
                  </a:lnTo>
                  <a:cubicBezTo>
                    <a:pt x="183122" y="780516"/>
                    <a:pt x="223353" y="798506"/>
                    <a:pt x="265584" y="798505"/>
                  </a:cubicBezTo>
                  <a:lnTo>
                    <a:pt x="9026825" y="798505"/>
                  </a:lnTo>
                  <a:cubicBezTo>
                    <a:pt x="9066188" y="798505"/>
                    <a:pt x="9103937" y="782869"/>
                    <a:pt x="9131771" y="755036"/>
                  </a:cubicBezTo>
                  <a:cubicBezTo>
                    <a:pt x="9159604" y="727203"/>
                    <a:pt x="9175241" y="689452"/>
                    <a:pt x="9175241" y="650090"/>
                  </a:cubicBezTo>
                  <a:lnTo>
                    <a:pt x="9175241" y="366141"/>
                  </a:lnTo>
                  <a:cubicBezTo>
                    <a:pt x="9175242" y="329143"/>
                    <a:pt x="9161422" y="293478"/>
                    <a:pt x="9136492" y="266140"/>
                  </a:cubicBezTo>
                  <a:lnTo>
                    <a:pt x="8937949" y="48414"/>
                  </a:lnTo>
                  <a:cubicBezTo>
                    <a:pt x="8909827" y="17574"/>
                    <a:pt x="8870019" y="0"/>
                    <a:pt x="8828282" y="0"/>
                  </a:cubicBezTo>
                  <a:close/>
                </a:path>
              </a:pathLst>
            </a:custGeom>
            <a:solidFill>
              <a:srgbClr val="4562A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6458960" y="2076158"/>
            <a:ext cx="5944957" cy="2874298"/>
            <a:chOff x="0" y="0"/>
            <a:chExt cx="1429776" cy="6912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29776" cy="691275"/>
            </a:xfrm>
            <a:custGeom>
              <a:avLst/>
              <a:gdLst/>
              <a:ahLst/>
              <a:cxnLst/>
              <a:rect l="l" t="t" r="r" b="b"/>
              <a:pathLst>
                <a:path w="1429776" h="691275">
                  <a:moveTo>
                    <a:pt x="52091" y="0"/>
                  </a:moveTo>
                  <a:lnTo>
                    <a:pt x="1377685" y="0"/>
                  </a:lnTo>
                  <a:cubicBezTo>
                    <a:pt x="1406454" y="0"/>
                    <a:pt x="1429776" y="23322"/>
                    <a:pt x="1429776" y="52091"/>
                  </a:cubicBezTo>
                  <a:lnTo>
                    <a:pt x="1429776" y="639184"/>
                  </a:lnTo>
                  <a:cubicBezTo>
                    <a:pt x="1429776" y="653000"/>
                    <a:pt x="1424287" y="666249"/>
                    <a:pt x="1414519" y="676018"/>
                  </a:cubicBezTo>
                  <a:cubicBezTo>
                    <a:pt x="1404750" y="685787"/>
                    <a:pt x="1391500" y="691275"/>
                    <a:pt x="1377685" y="691275"/>
                  </a:cubicBezTo>
                  <a:lnTo>
                    <a:pt x="52091" y="691275"/>
                  </a:lnTo>
                  <a:cubicBezTo>
                    <a:pt x="23322" y="691275"/>
                    <a:pt x="0" y="667953"/>
                    <a:pt x="0" y="639184"/>
                  </a:cubicBezTo>
                  <a:lnTo>
                    <a:pt x="0" y="52091"/>
                  </a:lnTo>
                  <a:cubicBezTo>
                    <a:pt x="0" y="23322"/>
                    <a:pt x="23322" y="0"/>
                    <a:pt x="52091" y="0"/>
                  </a:cubicBezTo>
                  <a:close/>
                </a:path>
              </a:pathLst>
            </a:custGeom>
            <a:blipFill>
              <a:blip r:embed="rId2"/>
              <a:stretch>
                <a:fillRect t="-8171" b="-8171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456610" y="5521374"/>
            <a:ext cx="1528904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863780" y="5521374"/>
            <a:ext cx="0" cy="7145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5465355" y="5521374"/>
            <a:ext cx="0" cy="7145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450488" y="5521374"/>
            <a:ext cx="0" cy="7145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281642" y="5047986"/>
            <a:ext cx="1126176" cy="946775"/>
            <a:chOff x="0" y="0"/>
            <a:chExt cx="296606" cy="2493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6606" cy="249356"/>
            </a:xfrm>
            <a:custGeom>
              <a:avLst/>
              <a:gdLst/>
              <a:ahLst/>
              <a:cxnLst/>
              <a:rect l="l" t="t" r="r" b="b"/>
              <a:pathLst>
                <a:path w="296606" h="249356">
                  <a:moveTo>
                    <a:pt x="124678" y="0"/>
                  </a:moveTo>
                  <a:lnTo>
                    <a:pt x="171928" y="0"/>
                  </a:lnTo>
                  <a:cubicBezTo>
                    <a:pt x="204995" y="0"/>
                    <a:pt x="236707" y="13136"/>
                    <a:pt x="260089" y="36517"/>
                  </a:cubicBezTo>
                  <a:cubicBezTo>
                    <a:pt x="283470" y="59899"/>
                    <a:pt x="296606" y="91611"/>
                    <a:pt x="296606" y="124678"/>
                  </a:cubicBezTo>
                  <a:lnTo>
                    <a:pt x="296606" y="124678"/>
                  </a:lnTo>
                  <a:cubicBezTo>
                    <a:pt x="296606" y="157745"/>
                    <a:pt x="283470" y="189457"/>
                    <a:pt x="260089" y="212839"/>
                  </a:cubicBezTo>
                  <a:cubicBezTo>
                    <a:pt x="236707" y="236221"/>
                    <a:pt x="204995" y="249356"/>
                    <a:pt x="171928" y="249356"/>
                  </a:cubicBezTo>
                  <a:lnTo>
                    <a:pt x="124678" y="249356"/>
                  </a:lnTo>
                  <a:cubicBezTo>
                    <a:pt x="91611" y="249356"/>
                    <a:pt x="59899" y="236221"/>
                    <a:pt x="36517" y="212839"/>
                  </a:cubicBezTo>
                  <a:cubicBezTo>
                    <a:pt x="13136" y="189457"/>
                    <a:pt x="0" y="157745"/>
                    <a:pt x="0" y="124678"/>
                  </a:cubicBezTo>
                  <a:lnTo>
                    <a:pt x="0" y="124678"/>
                  </a:lnTo>
                  <a:cubicBezTo>
                    <a:pt x="0" y="91611"/>
                    <a:pt x="13136" y="59899"/>
                    <a:pt x="36517" y="36517"/>
                  </a:cubicBezTo>
                  <a:cubicBezTo>
                    <a:pt x="59899" y="13136"/>
                    <a:pt x="91611" y="0"/>
                    <a:pt x="12467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296606" cy="382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02267" y="5047986"/>
            <a:ext cx="1126176" cy="946775"/>
            <a:chOff x="0" y="0"/>
            <a:chExt cx="296606" cy="2493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6606" cy="249356"/>
            </a:xfrm>
            <a:custGeom>
              <a:avLst/>
              <a:gdLst/>
              <a:ahLst/>
              <a:cxnLst/>
              <a:rect l="l" t="t" r="r" b="b"/>
              <a:pathLst>
                <a:path w="296606" h="249356">
                  <a:moveTo>
                    <a:pt x="124678" y="0"/>
                  </a:moveTo>
                  <a:lnTo>
                    <a:pt x="171928" y="0"/>
                  </a:lnTo>
                  <a:cubicBezTo>
                    <a:pt x="204995" y="0"/>
                    <a:pt x="236707" y="13136"/>
                    <a:pt x="260089" y="36517"/>
                  </a:cubicBezTo>
                  <a:cubicBezTo>
                    <a:pt x="283470" y="59899"/>
                    <a:pt x="296606" y="91611"/>
                    <a:pt x="296606" y="124678"/>
                  </a:cubicBezTo>
                  <a:lnTo>
                    <a:pt x="296606" y="124678"/>
                  </a:lnTo>
                  <a:cubicBezTo>
                    <a:pt x="296606" y="157745"/>
                    <a:pt x="283470" y="189457"/>
                    <a:pt x="260089" y="212839"/>
                  </a:cubicBezTo>
                  <a:cubicBezTo>
                    <a:pt x="236707" y="236221"/>
                    <a:pt x="204995" y="249356"/>
                    <a:pt x="171928" y="249356"/>
                  </a:cubicBezTo>
                  <a:lnTo>
                    <a:pt x="124678" y="249356"/>
                  </a:lnTo>
                  <a:cubicBezTo>
                    <a:pt x="91611" y="249356"/>
                    <a:pt x="59899" y="236221"/>
                    <a:pt x="36517" y="212839"/>
                  </a:cubicBezTo>
                  <a:cubicBezTo>
                    <a:pt x="13136" y="189457"/>
                    <a:pt x="0" y="157745"/>
                    <a:pt x="0" y="124678"/>
                  </a:cubicBezTo>
                  <a:lnTo>
                    <a:pt x="0" y="124678"/>
                  </a:lnTo>
                  <a:cubicBezTo>
                    <a:pt x="0" y="91611"/>
                    <a:pt x="13136" y="59899"/>
                    <a:pt x="36517" y="36517"/>
                  </a:cubicBezTo>
                  <a:cubicBezTo>
                    <a:pt x="59899" y="13136"/>
                    <a:pt x="91611" y="0"/>
                    <a:pt x="12467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96606" cy="382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63973" y="5047986"/>
            <a:ext cx="1126176" cy="946775"/>
            <a:chOff x="0" y="0"/>
            <a:chExt cx="296606" cy="2493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6606" cy="249356"/>
            </a:xfrm>
            <a:custGeom>
              <a:avLst/>
              <a:gdLst/>
              <a:ahLst/>
              <a:cxnLst/>
              <a:rect l="l" t="t" r="r" b="b"/>
              <a:pathLst>
                <a:path w="296606" h="249356">
                  <a:moveTo>
                    <a:pt x="124678" y="0"/>
                  </a:moveTo>
                  <a:lnTo>
                    <a:pt x="171928" y="0"/>
                  </a:lnTo>
                  <a:cubicBezTo>
                    <a:pt x="204995" y="0"/>
                    <a:pt x="236707" y="13136"/>
                    <a:pt x="260089" y="36517"/>
                  </a:cubicBezTo>
                  <a:cubicBezTo>
                    <a:pt x="283470" y="59899"/>
                    <a:pt x="296606" y="91611"/>
                    <a:pt x="296606" y="124678"/>
                  </a:cubicBezTo>
                  <a:lnTo>
                    <a:pt x="296606" y="124678"/>
                  </a:lnTo>
                  <a:cubicBezTo>
                    <a:pt x="296606" y="157745"/>
                    <a:pt x="283470" y="189457"/>
                    <a:pt x="260089" y="212839"/>
                  </a:cubicBezTo>
                  <a:cubicBezTo>
                    <a:pt x="236707" y="236221"/>
                    <a:pt x="204995" y="249356"/>
                    <a:pt x="171928" y="249356"/>
                  </a:cubicBezTo>
                  <a:lnTo>
                    <a:pt x="124678" y="249356"/>
                  </a:lnTo>
                  <a:cubicBezTo>
                    <a:pt x="91611" y="249356"/>
                    <a:pt x="59899" y="236221"/>
                    <a:pt x="36517" y="212839"/>
                  </a:cubicBezTo>
                  <a:cubicBezTo>
                    <a:pt x="13136" y="189457"/>
                    <a:pt x="0" y="157745"/>
                    <a:pt x="0" y="124678"/>
                  </a:cubicBezTo>
                  <a:lnTo>
                    <a:pt x="0" y="124678"/>
                  </a:lnTo>
                  <a:cubicBezTo>
                    <a:pt x="0" y="91611"/>
                    <a:pt x="13136" y="59899"/>
                    <a:pt x="36517" y="36517"/>
                  </a:cubicBezTo>
                  <a:cubicBezTo>
                    <a:pt x="59899" y="13136"/>
                    <a:pt x="91611" y="0"/>
                    <a:pt x="12467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296606" cy="382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503323" y="5161105"/>
            <a:ext cx="674686" cy="720538"/>
          </a:xfrm>
          <a:custGeom>
            <a:avLst/>
            <a:gdLst/>
            <a:ahLst/>
            <a:cxnLst/>
            <a:rect l="l" t="t" r="r" b="b"/>
            <a:pathLst>
              <a:path w="674686" h="720538">
                <a:moveTo>
                  <a:pt x="0" y="0"/>
                </a:moveTo>
                <a:lnTo>
                  <a:pt x="674686" y="0"/>
                </a:lnTo>
                <a:lnTo>
                  <a:pt x="674686" y="720538"/>
                </a:lnTo>
                <a:lnTo>
                  <a:pt x="0" y="720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070467" y="5221456"/>
            <a:ext cx="721942" cy="599837"/>
          </a:xfrm>
          <a:custGeom>
            <a:avLst/>
            <a:gdLst/>
            <a:ahLst/>
            <a:cxnLst/>
            <a:rect l="l" t="t" r="r" b="b"/>
            <a:pathLst>
              <a:path w="721942" h="599837">
                <a:moveTo>
                  <a:pt x="0" y="0"/>
                </a:moveTo>
                <a:lnTo>
                  <a:pt x="721943" y="0"/>
                </a:lnTo>
                <a:lnTo>
                  <a:pt x="721943" y="599837"/>
                </a:lnTo>
                <a:lnTo>
                  <a:pt x="0" y="599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135261" y="5221456"/>
            <a:ext cx="660188" cy="660188"/>
          </a:xfrm>
          <a:custGeom>
            <a:avLst/>
            <a:gdLst/>
            <a:ahLst/>
            <a:cxnLst/>
            <a:rect l="l" t="t" r="r" b="b"/>
            <a:pathLst>
              <a:path w="660188" h="660188">
                <a:moveTo>
                  <a:pt x="0" y="0"/>
                </a:moveTo>
                <a:lnTo>
                  <a:pt x="660188" y="0"/>
                </a:lnTo>
                <a:lnTo>
                  <a:pt x="660188" y="660187"/>
                </a:lnTo>
                <a:lnTo>
                  <a:pt x="0" y="660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840666" y="663178"/>
            <a:ext cx="12639675" cy="88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3"/>
              </a:lnSpc>
              <a:spcBef>
                <a:spcPct val="0"/>
              </a:spcBef>
            </a:pPr>
            <a:r>
              <a:rPr lang="en-US" sz="6825" b="1" u="none" strike="noStrike" spc="-375">
                <a:solidFill>
                  <a:srgbClr val="F8F9F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Proposed Methodology Overview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62686" y="6290330"/>
            <a:ext cx="4762047" cy="2422050"/>
            <a:chOff x="0" y="0"/>
            <a:chExt cx="1254202" cy="6379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54202" cy="637906"/>
            </a:xfrm>
            <a:custGeom>
              <a:avLst/>
              <a:gdLst/>
              <a:ahLst/>
              <a:cxnLst/>
              <a:rect l="l" t="t" r="r" b="b"/>
              <a:pathLst>
                <a:path w="1254202" h="637906">
                  <a:moveTo>
                    <a:pt x="65030" y="0"/>
                  </a:moveTo>
                  <a:lnTo>
                    <a:pt x="1189172" y="0"/>
                  </a:lnTo>
                  <a:cubicBezTo>
                    <a:pt x="1206419" y="0"/>
                    <a:pt x="1222959" y="6851"/>
                    <a:pt x="1235155" y="19047"/>
                  </a:cubicBezTo>
                  <a:cubicBezTo>
                    <a:pt x="1247350" y="31242"/>
                    <a:pt x="1254202" y="47783"/>
                    <a:pt x="1254202" y="65030"/>
                  </a:cubicBezTo>
                  <a:lnTo>
                    <a:pt x="1254202" y="572876"/>
                  </a:lnTo>
                  <a:cubicBezTo>
                    <a:pt x="1254202" y="590123"/>
                    <a:pt x="1247350" y="606664"/>
                    <a:pt x="1235155" y="618859"/>
                  </a:cubicBezTo>
                  <a:cubicBezTo>
                    <a:pt x="1222959" y="631055"/>
                    <a:pt x="1206419" y="637906"/>
                    <a:pt x="1189172" y="637906"/>
                  </a:cubicBezTo>
                  <a:lnTo>
                    <a:pt x="65030" y="637906"/>
                  </a:lnTo>
                  <a:cubicBezTo>
                    <a:pt x="47783" y="637906"/>
                    <a:pt x="31242" y="631055"/>
                    <a:pt x="19047" y="618859"/>
                  </a:cubicBezTo>
                  <a:cubicBezTo>
                    <a:pt x="6851" y="606664"/>
                    <a:pt x="0" y="590123"/>
                    <a:pt x="0" y="572876"/>
                  </a:cubicBezTo>
                  <a:lnTo>
                    <a:pt x="0" y="65030"/>
                  </a:lnTo>
                  <a:cubicBezTo>
                    <a:pt x="0" y="47783"/>
                    <a:pt x="6851" y="31242"/>
                    <a:pt x="19047" y="19047"/>
                  </a:cubicBezTo>
                  <a:cubicBezTo>
                    <a:pt x="31242" y="6851"/>
                    <a:pt x="47783" y="0"/>
                    <a:pt x="65030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33350"/>
              <a:ext cx="1254202" cy="77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62686" y="6654504"/>
            <a:ext cx="4757821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b="1" spc="-175" dirty="0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Data Ingestion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 b="1" spc="-115" dirty="0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Collect crime records, socio-economic data, and demographic indicators from multiple sources including UNODC datasets.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046038" y="6331205"/>
            <a:ext cx="4762047" cy="2422050"/>
            <a:chOff x="0" y="0"/>
            <a:chExt cx="1254202" cy="63790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54202" cy="637906"/>
            </a:xfrm>
            <a:custGeom>
              <a:avLst/>
              <a:gdLst/>
              <a:ahLst/>
              <a:cxnLst/>
              <a:rect l="l" t="t" r="r" b="b"/>
              <a:pathLst>
                <a:path w="1254202" h="637906">
                  <a:moveTo>
                    <a:pt x="65030" y="0"/>
                  </a:moveTo>
                  <a:lnTo>
                    <a:pt x="1189172" y="0"/>
                  </a:lnTo>
                  <a:cubicBezTo>
                    <a:pt x="1206419" y="0"/>
                    <a:pt x="1222959" y="6851"/>
                    <a:pt x="1235155" y="19047"/>
                  </a:cubicBezTo>
                  <a:cubicBezTo>
                    <a:pt x="1247350" y="31242"/>
                    <a:pt x="1254202" y="47783"/>
                    <a:pt x="1254202" y="65030"/>
                  </a:cubicBezTo>
                  <a:lnTo>
                    <a:pt x="1254202" y="572876"/>
                  </a:lnTo>
                  <a:cubicBezTo>
                    <a:pt x="1254202" y="590123"/>
                    <a:pt x="1247350" y="606664"/>
                    <a:pt x="1235155" y="618859"/>
                  </a:cubicBezTo>
                  <a:cubicBezTo>
                    <a:pt x="1222959" y="631055"/>
                    <a:pt x="1206419" y="637906"/>
                    <a:pt x="1189172" y="637906"/>
                  </a:cubicBezTo>
                  <a:lnTo>
                    <a:pt x="65030" y="637906"/>
                  </a:lnTo>
                  <a:cubicBezTo>
                    <a:pt x="47783" y="637906"/>
                    <a:pt x="31242" y="631055"/>
                    <a:pt x="19047" y="618859"/>
                  </a:cubicBezTo>
                  <a:cubicBezTo>
                    <a:pt x="6851" y="606664"/>
                    <a:pt x="0" y="590123"/>
                    <a:pt x="0" y="572876"/>
                  </a:cubicBezTo>
                  <a:lnTo>
                    <a:pt x="0" y="65030"/>
                  </a:lnTo>
                  <a:cubicBezTo>
                    <a:pt x="0" y="47783"/>
                    <a:pt x="6851" y="31242"/>
                    <a:pt x="19047" y="19047"/>
                  </a:cubicBezTo>
                  <a:cubicBezTo>
                    <a:pt x="31242" y="6851"/>
                    <a:pt x="47783" y="0"/>
                    <a:pt x="65030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33350"/>
              <a:ext cx="1254202" cy="77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050264" y="6444954"/>
            <a:ext cx="4757821" cy="207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b="1" spc="-175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Feature Engineering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 b="1" spc="-115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Create temporal, spatial, and socio-economic features including crime density, unemployment rates, and seasonal patterns.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2100" b="1" spc="-115">
              <a:solidFill>
                <a:srgbClr val="000000"/>
              </a:solidFill>
              <a:latin typeface="Work Sans Semi-Bold"/>
              <a:ea typeface="Work Sans Semi-Bold"/>
              <a:cs typeface="Work Sans Semi-Bold"/>
              <a:sym typeface="Work Sans Semi-Bold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3099317" y="6334147"/>
            <a:ext cx="4762047" cy="2422050"/>
            <a:chOff x="0" y="0"/>
            <a:chExt cx="1254202" cy="63790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54202" cy="637906"/>
            </a:xfrm>
            <a:custGeom>
              <a:avLst/>
              <a:gdLst/>
              <a:ahLst/>
              <a:cxnLst/>
              <a:rect l="l" t="t" r="r" b="b"/>
              <a:pathLst>
                <a:path w="1254202" h="637906">
                  <a:moveTo>
                    <a:pt x="65030" y="0"/>
                  </a:moveTo>
                  <a:lnTo>
                    <a:pt x="1189172" y="0"/>
                  </a:lnTo>
                  <a:cubicBezTo>
                    <a:pt x="1206419" y="0"/>
                    <a:pt x="1222959" y="6851"/>
                    <a:pt x="1235155" y="19047"/>
                  </a:cubicBezTo>
                  <a:cubicBezTo>
                    <a:pt x="1247350" y="31242"/>
                    <a:pt x="1254202" y="47783"/>
                    <a:pt x="1254202" y="65030"/>
                  </a:cubicBezTo>
                  <a:lnTo>
                    <a:pt x="1254202" y="572876"/>
                  </a:lnTo>
                  <a:cubicBezTo>
                    <a:pt x="1254202" y="590123"/>
                    <a:pt x="1247350" y="606664"/>
                    <a:pt x="1235155" y="618859"/>
                  </a:cubicBezTo>
                  <a:cubicBezTo>
                    <a:pt x="1222959" y="631055"/>
                    <a:pt x="1206419" y="637906"/>
                    <a:pt x="1189172" y="637906"/>
                  </a:cubicBezTo>
                  <a:lnTo>
                    <a:pt x="65030" y="637906"/>
                  </a:lnTo>
                  <a:cubicBezTo>
                    <a:pt x="47783" y="637906"/>
                    <a:pt x="31242" y="631055"/>
                    <a:pt x="19047" y="618859"/>
                  </a:cubicBezTo>
                  <a:cubicBezTo>
                    <a:pt x="6851" y="606664"/>
                    <a:pt x="0" y="590123"/>
                    <a:pt x="0" y="572876"/>
                  </a:cubicBezTo>
                  <a:lnTo>
                    <a:pt x="0" y="65030"/>
                  </a:lnTo>
                  <a:cubicBezTo>
                    <a:pt x="0" y="47783"/>
                    <a:pt x="6851" y="31242"/>
                    <a:pt x="19047" y="19047"/>
                  </a:cubicBezTo>
                  <a:cubicBezTo>
                    <a:pt x="31242" y="6851"/>
                    <a:pt x="47783" y="0"/>
                    <a:pt x="65030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33350"/>
              <a:ext cx="1254202" cy="77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266045" y="6497319"/>
            <a:ext cx="4428591" cy="207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spc="-176" dirty="0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Model Training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 b="1" spc="-115" dirty="0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Train ensemble models using Random Forest, </a:t>
            </a:r>
            <a:r>
              <a:rPr lang="en-US" sz="2100" b="1" spc="-115" dirty="0" err="1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XGBoost</a:t>
            </a:r>
            <a:r>
              <a:rPr lang="en-US" sz="2100" b="1" spc="-115" dirty="0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, </a:t>
            </a:r>
            <a:r>
              <a:rPr lang="en-US" sz="2100" b="1" spc="-115" dirty="0" err="1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LightGBM</a:t>
            </a:r>
            <a:r>
              <a:rPr lang="en-US" sz="2100" b="1" spc="-115" dirty="0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networks with cross-validation and hyperparameter tuning.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2100" b="1" spc="-115" dirty="0">
              <a:solidFill>
                <a:srgbClr val="000000"/>
              </a:solidFill>
              <a:latin typeface="Work Sans Semi-Bold"/>
              <a:ea typeface="Work Sans Semi-Bold"/>
              <a:cs typeface="Work Sans Semi-Bold"/>
              <a:sym typeface="Work Sans Semi-Bold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5022575" y="9032422"/>
            <a:ext cx="2838789" cy="1007057"/>
          </a:xfrm>
          <a:custGeom>
            <a:avLst/>
            <a:gdLst/>
            <a:ahLst/>
            <a:cxnLst/>
            <a:rect l="l" t="t" r="r" b="b"/>
            <a:pathLst>
              <a:path w="2838789" h="1007057">
                <a:moveTo>
                  <a:pt x="0" y="0"/>
                </a:moveTo>
                <a:lnTo>
                  <a:pt x="2838789" y="0"/>
                </a:lnTo>
                <a:lnTo>
                  <a:pt x="2838789" y="1007057"/>
                </a:lnTo>
                <a:lnTo>
                  <a:pt x="0" y="10070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6543" y="519359"/>
            <a:ext cx="15754913" cy="1542916"/>
            <a:chOff x="0" y="0"/>
            <a:chExt cx="8067807" cy="790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67810" cy="790101"/>
            </a:xfrm>
            <a:custGeom>
              <a:avLst/>
              <a:gdLst/>
              <a:ahLst/>
              <a:cxnLst/>
              <a:rect l="l" t="t" r="r" b="b"/>
              <a:pathLst>
                <a:path w="8067810" h="790101">
                  <a:moveTo>
                    <a:pt x="7720850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919393" y="790100"/>
                  </a:lnTo>
                  <a:cubicBezTo>
                    <a:pt x="7958755" y="790100"/>
                    <a:pt x="7996506" y="774464"/>
                    <a:pt x="8024339" y="746630"/>
                  </a:cubicBezTo>
                  <a:cubicBezTo>
                    <a:pt x="8052173" y="718797"/>
                    <a:pt x="8067809" y="681047"/>
                    <a:pt x="8067809" y="641685"/>
                  </a:cubicBezTo>
                  <a:lnTo>
                    <a:pt x="8067809" y="366141"/>
                  </a:lnTo>
                  <a:cubicBezTo>
                    <a:pt x="8067810" y="329143"/>
                    <a:pt x="8053991" y="293478"/>
                    <a:pt x="8029060" y="266140"/>
                  </a:cubicBezTo>
                  <a:lnTo>
                    <a:pt x="7830517" y="48414"/>
                  </a:lnTo>
                  <a:cubicBezTo>
                    <a:pt x="7802395" y="17574"/>
                    <a:pt x="7762587" y="0"/>
                    <a:pt x="7720850" y="0"/>
                  </a:cubicBezTo>
                  <a:close/>
                </a:path>
              </a:pathLst>
            </a:custGeom>
            <a:solidFill>
              <a:srgbClr val="4562A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14036" y="2405175"/>
            <a:ext cx="6341774" cy="7716057"/>
            <a:chOff x="0" y="0"/>
            <a:chExt cx="1670261" cy="2032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0261" cy="2032213"/>
            </a:xfrm>
            <a:custGeom>
              <a:avLst/>
              <a:gdLst/>
              <a:ahLst/>
              <a:cxnLst/>
              <a:rect l="l" t="t" r="r" b="b"/>
              <a:pathLst>
                <a:path w="1670261" h="2032213">
                  <a:moveTo>
                    <a:pt x="48831" y="0"/>
                  </a:moveTo>
                  <a:lnTo>
                    <a:pt x="1621430" y="0"/>
                  </a:lnTo>
                  <a:cubicBezTo>
                    <a:pt x="1634381" y="0"/>
                    <a:pt x="1646801" y="5145"/>
                    <a:pt x="1655959" y="14302"/>
                  </a:cubicBezTo>
                  <a:cubicBezTo>
                    <a:pt x="1665117" y="23460"/>
                    <a:pt x="1670261" y="35880"/>
                    <a:pt x="1670261" y="48831"/>
                  </a:cubicBezTo>
                  <a:lnTo>
                    <a:pt x="1670261" y="1983381"/>
                  </a:lnTo>
                  <a:cubicBezTo>
                    <a:pt x="1670261" y="2010350"/>
                    <a:pt x="1648399" y="2032213"/>
                    <a:pt x="1621430" y="2032213"/>
                  </a:cubicBezTo>
                  <a:lnTo>
                    <a:pt x="48831" y="2032213"/>
                  </a:lnTo>
                  <a:cubicBezTo>
                    <a:pt x="35880" y="2032213"/>
                    <a:pt x="23460" y="2027068"/>
                    <a:pt x="14302" y="2017910"/>
                  </a:cubicBezTo>
                  <a:cubicBezTo>
                    <a:pt x="5145" y="2008753"/>
                    <a:pt x="0" y="1996332"/>
                    <a:pt x="0" y="1983381"/>
                  </a:cubicBezTo>
                  <a:lnTo>
                    <a:pt x="0" y="48831"/>
                  </a:lnTo>
                  <a:cubicBezTo>
                    <a:pt x="0" y="35880"/>
                    <a:pt x="5145" y="23460"/>
                    <a:pt x="14302" y="14302"/>
                  </a:cubicBezTo>
                  <a:cubicBezTo>
                    <a:pt x="23460" y="5145"/>
                    <a:pt x="35880" y="0"/>
                    <a:pt x="48831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670261" cy="2089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89993" y="2827646"/>
            <a:ext cx="7791380" cy="2935261"/>
            <a:chOff x="0" y="0"/>
            <a:chExt cx="2052051" cy="7730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2051" cy="773073"/>
            </a:xfrm>
            <a:custGeom>
              <a:avLst/>
              <a:gdLst/>
              <a:ahLst/>
              <a:cxnLst/>
              <a:rect l="l" t="t" r="r" b="b"/>
              <a:pathLst>
                <a:path w="2052051" h="773073">
                  <a:moveTo>
                    <a:pt x="39746" y="0"/>
                  </a:moveTo>
                  <a:lnTo>
                    <a:pt x="2012305" y="0"/>
                  </a:lnTo>
                  <a:cubicBezTo>
                    <a:pt x="2034256" y="0"/>
                    <a:pt x="2052051" y="17795"/>
                    <a:pt x="2052051" y="39746"/>
                  </a:cubicBezTo>
                  <a:lnTo>
                    <a:pt x="2052051" y="733327"/>
                  </a:lnTo>
                  <a:cubicBezTo>
                    <a:pt x="2052051" y="755278"/>
                    <a:pt x="2034256" y="773073"/>
                    <a:pt x="2012305" y="773073"/>
                  </a:cubicBezTo>
                  <a:lnTo>
                    <a:pt x="39746" y="773073"/>
                  </a:lnTo>
                  <a:cubicBezTo>
                    <a:pt x="17795" y="773073"/>
                    <a:pt x="0" y="755278"/>
                    <a:pt x="0" y="733327"/>
                  </a:cubicBezTo>
                  <a:lnTo>
                    <a:pt x="0" y="39746"/>
                  </a:lnTo>
                  <a:cubicBezTo>
                    <a:pt x="0" y="17795"/>
                    <a:pt x="17795" y="0"/>
                    <a:pt x="39746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052051" cy="830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08008" y="2667603"/>
            <a:ext cx="5153831" cy="3255345"/>
            <a:chOff x="0" y="0"/>
            <a:chExt cx="2972205" cy="1877352"/>
          </a:xfrm>
        </p:grpSpPr>
        <p:sp>
          <p:nvSpPr>
            <p:cNvPr id="11" name="Freeform 11"/>
            <p:cNvSpPr/>
            <p:nvPr/>
          </p:nvSpPr>
          <p:spPr>
            <a:xfrm>
              <a:off x="54483" y="50038"/>
              <a:ext cx="2863113" cy="1777911"/>
            </a:xfrm>
            <a:custGeom>
              <a:avLst/>
              <a:gdLst/>
              <a:ahLst/>
              <a:cxnLst/>
              <a:rect l="l" t="t" r="r" b="b"/>
              <a:pathLst>
                <a:path w="2863113" h="1777911">
                  <a:moveTo>
                    <a:pt x="2775482" y="1777911"/>
                  </a:moveTo>
                  <a:lnTo>
                    <a:pt x="87757" y="1777911"/>
                  </a:lnTo>
                  <a:cubicBezTo>
                    <a:pt x="39370" y="1777911"/>
                    <a:pt x="0" y="1738668"/>
                    <a:pt x="0" y="1690154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2775356" y="0"/>
                  </a:lnTo>
                  <a:cubicBezTo>
                    <a:pt x="2823742" y="0"/>
                    <a:pt x="2863113" y="39243"/>
                    <a:pt x="2863113" y="87757"/>
                  </a:cubicBezTo>
                  <a:lnTo>
                    <a:pt x="2863113" y="1690154"/>
                  </a:lnTo>
                  <a:cubicBezTo>
                    <a:pt x="2863113" y="1738541"/>
                    <a:pt x="2823870" y="1777911"/>
                    <a:pt x="2775356" y="1777911"/>
                  </a:cubicBezTo>
                  <a:close/>
                </a:path>
              </a:pathLst>
            </a:custGeom>
            <a:blipFill>
              <a:blip r:embed="rId2"/>
              <a:stretch>
                <a:fillRect l="-1902" t="-45090" r="-2525" b="-4601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972078" cy="1877225"/>
            </a:xfrm>
            <a:custGeom>
              <a:avLst/>
              <a:gdLst/>
              <a:ahLst/>
              <a:cxnLst/>
              <a:rect l="l" t="t" r="r" b="b"/>
              <a:pathLst>
                <a:path w="2972078" h="1877225">
                  <a:moveTo>
                    <a:pt x="0" y="91567"/>
                  </a:moveTo>
                  <a:lnTo>
                    <a:pt x="0" y="1785658"/>
                  </a:lnTo>
                  <a:cubicBezTo>
                    <a:pt x="0" y="1836204"/>
                    <a:pt x="41021" y="1877225"/>
                    <a:pt x="91567" y="1877225"/>
                  </a:cubicBezTo>
                  <a:lnTo>
                    <a:pt x="2880512" y="1877225"/>
                  </a:lnTo>
                  <a:cubicBezTo>
                    <a:pt x="2931058" y="1877225"/>
                    <a:pt x="2972078" y="1836204"/>
                    <a:pt x="2972078" y="1785658"/>
                  </a:cubicBezTo>
                  <a:lnTo>
                    <a:pt x="2972078" y="91567"/>
                  </a:lnTo>
                  <a:cubicBezTo>
                    <a:pt x="2972078" y="41021"/>
                    <a:pt x="2931058" y="0"/>
                    <a:pt x="2880512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2130322" y="331724"/>
                  </a:moveTo>
                  <a:lnTo>
                    <a:pt x="2789453" y="331724"/>
                  </a:lnTo>
                  <a:cubicBezTo>
                    <a:pt x="2839999" y="331724"/>
                    <a:pt x="2881019" y="372745"/>
                    <a:pt x="2881019" y="423291"/>
                  </a:cubicBezTo>
                  <a:lnTo>
                    <a:pt x="2881019" y="1694599"/>
                  </a:lnTo>
                  <a:cubicBezTo>
                    <a:pt x="2881019" y="1745145"/>
                    <a:pt x="2839999" y="1786166"/>
                    <a:pt x="2789453" y="1786166"/>
                  </a:cubicBezTo>
                  <a:lnTo>
                    <a:pt x="182753" y="1786166"/>
                  </a:lnTo>
                  <a:cubicBezTo>
                    <a:pt x="132207" y="1786166"/>
                    <a:pt x="91186" y="1745145"/>
                    <a:pt x="91186" y="1694599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1833269" y="91186"/>
                  </a:lnTo>
                  <a:cubicBezTo>
                    <a:pt x="1859305" y="91186"/>
                    <a:pt x="1884196" y="102235"/>
                    <a:pt x="1901596" y="121666"/>
                  </a:cubicBezTo>
                  <a:lnTo>
                    <a:pt x="2062250" y="301244"/>
                  </a:lnTo>
                  <a:cubicBezTo>
                    <a:pt x="2079649" y="320675"/>
                    <a:pt x="2104415" y="331724"/>
                    <a:pt x="2130577" y="331724"/>
                  </a:cubicBezTo>
                  <a:lnTo>
                    <a:pt x="2130322" y="331724"/>
                  </a:lnTo>
                  <a:close/>
                </a:path>
              </a:pathLst>
            </a:custGeom>
            <a:solidFill>
              <a:srgbClr val="BFD3E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908008" y="6263204"/>
            <a:ext cx="5153831" cy="3476035"/>
            <a:chOff x="0" y="0"/>
            <a:chExt cx="4097116" cy="2763327"/>
          </a:xfrm>
        </p:grpSpPr>
        <p:sp>
          <p:nvSpPr>
            <p:cNvPr id="14" name="Freeform 14"/>
            <p:cNvSpPr/>
            <p:nvPr/>
          </p:nvSpPr>
          <p:spPr>
            <a:xfrm>
              <a:off x="54483" y="50038"/>
              <a:ext cx="3988023" cy="2663886"/>
            </a:xfrm>
            <a:custGeom>
              <a:avLst/>
              <a:gdLst/>
              <a:ahLst/>
              <a:cxnLst/>
              <a:rect l="l" t="t" r="r" b="b"/>
              <a:pathLst>
                <a:path w="3988023" h="2663886">
                  <a:moveTo>
                    <a:pt x="3900393" y="2663886"/>
                  </a:moveTo>
                  <a:lnTo>
                    <a:pt x="87757" y="2663886"/>
                  </a:lnTo>
                  <a:cubicBezTo>
                    <a:pt x="39370" y="2663886"/>
                    <a:pt x="0" y="2624643"/>
                    <a:pt x="0" y="2576129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900266" y="0"/>
                  </a:lnTo>
                  <a:cubicBezTo>
                    <a:pt x="3948653" y="0"/>
                    <a:pt x="3988023" y="39243"/>
                    <a:pt x="3988023" y="87757"/>
                  </a:cubicBezTo>
                  <a:lnTo>
                    <a:pt x="3988023" y="2576129"/>
                  </a:lnTo>
                  <a:cubicBezTo>
                    <a:pt x="3988023" y="2624516"/>
                    <a:pt x="3948780" y="2663886"/>
                    <a:pt x="3900266" y="2663886"/>
                  </a:cubicBezTo>
                  <a:close/>
                </a:path>
              </a:pathLst>
            </a:custGeom>
            <a:blipFill>
              <a:blip r:embed="rId3"/>
              <a:stretch>
                <a:fillRect l="-1366" t="-7712" r="-1516" b="-791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4096989" cy="2763200"/>
            </a:xfrm>
            <a:custGeom>
              <a:avLst/>
              <a:gdLst/>
              <a:ahLst/>
              <a:cxnLst/>
              <a:rect l="l" t="t" r="r" b="b"/>
              <a:pathLst>
                <a:path w="4096989" h="2763200">
                  <a:moveTo>
                    <a:pt x="0" y="91567"/>
                  </a:moveTo>
                  <a:lnTo>
                    <a:pt x="0" y="2671633"/>
                  </a:lnTo>
                  <a:cubicBezTo>
                    <a:pt x="0" y="2722179"/>
                    <a:pt x="41021" y="2763200"/>
                    <a:pt x="91567" y="2763200"/>
                  </a:cubicBezTo>
                  <a:lnTo>
                    <a:pt x="4005422" y="2763200"/>
                  </a:lnTo>
                  <a:cubicBezTo>
                    <a:pt x="4055968" y="2763200"/>
                    <a:pt x="4096989" y="2722179"/>
                    <a:pt x="4096989" y="2671633"/>
                  </a:cubicBezTo>
                  <a:lnTo>
                    <a:pt x="4096989" y="91567"/>
                  </a:lnTo>
                  <a:cubicBezTo>
                    <a:pt x="4096989" y="41021"/>
                    <a:pt x="4055968" y="0"/>
                    <a:pt x="4005422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3255233" y="331724"/>
                  </a:moveTo>
                  <a:lnTo>
                    <a:pt x="3914363" y="331724"/>
                  </a:lnTo>
                  <a:cubicBezTo>
                    <a:pt x="3964909" y="331724"/>
                    <a:pt x="4005930" y="372745"/>
                    <a:pt x="4005930" y="423291"/>
                  </a:cubicBezTo>
                  <a:lnTo>
                    <a:pt x="4005930" y="2580574"/>
                  </a:lnTo>
                  <a:cubicBezTo>
                    <a:pt x="4005930" y="2631120"/>
                    <a:pt x="3964909" y="2672141"/>
                    <a:pt x="3914363" y="2672141"/>
                  </a:cubicBezTo>
                  <a:lnTo>
                    <a:pt x="182753" y="2672141"/>
                  </a:lnTo>
                  <a:cubicBezTo>
                    <a:pt x="132207" y="2672141"/>
                    <a:pt x="91186" y="2631120"/>
                    <a:pt x="91186" y="2580574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958180" y="91186"/>
                  </a:lnTo>
                  <a:cubicBezTo>
                    <a:pt x="2984215" y="91186"/>
                    <a:pt x="3009107" y="102235"/>
                    <a:pt x="3026506" y="121666"/>
                  </a:cubicBezTo>
                  <a:lnTo>
                    <a:pt x="3187161" y="301244"/>
                  </a:lnTo>
                  <a:cubicBezTo>
                    <a:pt x="3204560" y="320675"/>
                    <a:pt x="3229325" y="331724"/>
                    <a:pt x="3255487" y="331724"/>
                  </a:cubicBezTo>
                  <a:lnTo>
                    <a:pt x="3255233" y="331724"/>
                  </a:lnTo>
                  <a:close/>
                </a:path>
              </a:pathLst>
            </a:custGeom>
            <a:solidFill>
              <a:srgbClr val="BFD3E8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992689" y="3017326"/>
            <a:ext cx="985988" cy="98598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111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170732" y="3218787"/>
            <a:ext cx="629902" cy="583066"/>
          </a:xfrm>
          <a:custGeom>
            <a:avLst/>
            <a:gdLst/>
            <a:ahLst/>
            <a:cxnLst/>
            <a:rect l="l" t="t" r="r" b="b"/>
            <a:pathLst>
              <a:path w="629902" h="583066">
                <a:moveTo>
                  <a:pt x="0" y="0"/>
                </a:moveTo>
                <a:lnTo>
                  <a:pt x="629902" y="0"/>
                </a:lnTo>
                <a:lnTo>
                  <a:pt x="629902" y="583066"/>
                </a:lnTo>
                <a:lnTo>
                  <a:pt x="0" y="583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589993" y="6111961"/>
            <a:ext cx="7791380" cy="2935261"/>
            <a:chOff x="0" y="0"/>
            <a:chExt cx="2052051" cy="7730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52051" cy="773073"/>
            </a:xfrm>
            <a:custGeom>
              <a:avLst/>
              <a:gdLst/>
              <a:ahLst/>
              <a:cxnLst/>
              <a:rect l="l" t="t" r="r" b="b"/>
              <a:pathLst>
                <a:path w="2052051" h="773073">
                  <a:moveTo>
                    <a:pt x="39746" y="0"/>
                  </a:moveTo>
                  <a:lnTo>
                    <a:pt x="2012305" y="0"/>
                  </a:lnTo>
                  <a:cubicBezTo>
                    <a:pt x="2034256" y="0"/>
                    <a:pt x="2052051" y="17795"/>
                    <a:pt x="2052051" y="39746"/>
                  </a:cubicBezTo>
                  <a:lnTo>
                    <a:pt x="2052051" y="733327"/>
                  </a:lnTo>
                  <a:cubicBezTo>
                    <a:pt x="2052051" y="755278"/>
                    <a:pt x="2034256" y="773073"/>
                    <a:pt x="2012305" y="773073"/>
                  </a:cubicBezTo>
                  <a:lnTo>
                    <a:pt x="39746" y="773073"/>
                  </a:lnTo>
                  <a:cubicBezTo>
                    <a:pt x="17795" y="773073"/>
                    <a:pt x="0" y="755278"/>
                    <a:pt x="0" y="733327"/>
                  </a:cubicBezTo>
                  <a:lnTo>
                    <a:pt x="0" y="39746"/>
                  </a:lnTo>
                  <a:cubicBezTo>
                    <a:pt x="0" y="17795"/>
                    <a:pt x="17795" y="0"/>
                    <a:pt x="39746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052051" cy="830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992689" y="6301642"/>
            <a:ext cx="985988" cy="98598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111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196879" y="6481059"/>
            <a:ext cx="577609" cy="627155"/>
          </a:xfrm>
          <a:custGeom>
            <a:avLst/>
            <a:gdLst/>
            <a:ahLst/>
            <a:cxnLst/>
            <a:rect l="l" t="t" r="r" b="b"/>
            <a:pathLst>
              <a:path w="577609" h="627155">
                <a:moveTo>
                  <a:pt x="0" y="0"/>
                </a:moveTo>
                <a:lnTo>
                  <a:pt x="577608" y="0"/>
                </a:lnTo>
                <a:lnTo>
                  <a:pt x="577608" y="627154"/>
                </a:lnTo>
                <a:lnTo>
                  <a:pt x="0" y="627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270155" y="922494"/>
            <a:ext cx="12639675" cy="89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9"/>
              </a:lnSpc>
            </a:pPr>
            <a:r>
              <a:rPr lang="en-US" sz="6999" b="1" spc="-384">
                <a:solidFill>
                  <a:srgbClr val="F8F9F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Results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53349" y="3984264"/>
            <a:ext cx="5864668" cy="144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 spc="-176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Best Performing Model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 b="1" spc="-115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XGBoost achieved 95% accuracy with superior precision and recall metrics for crime type prediction.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53349" y="7268580"/>
            <a:ext cx="5864668" cy="144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 spc="-176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Key Insights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 b="1" spc="-115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Ensemble methods outperformed individual algorithms, with spatial-temporal features proving most predictive.</a:t>
            </a:r>
          </a:p>
        </p:txBody>
      </p:sp>
      <p:sp>
        <p:nvSpPr>
          <p:cNvPr id="30" name="Freeform 30"/>
          <p:cNvSpPr/>
          <p:nvPr/>
        </p:nvSpPr>
        <p:spPr>
          <a:xfrm>
            <a:off x="15169951" y="9114176"/>
            <a:ext cx="2838789" cy="1007057"/>
          </a:xfrm>
          <a:custGeom>
            <a:avLst/>
            <a:gdLst/>
            <a:ahLst/>
            <a:cxnLst/>
            <a:rect l="l" t="t" r="r" b="b"/>
            <a:pathLst>
              <a:path w="2838789" h="1007057">
                <a:moveTo>
                  <a:pt x="0" y="0"/>
                </a:moveTo>
                <a:lnTo>
                  <a:pt x="2838790" y="0"/>
                </a:lnTo>
                <a:lnTo>
                  <a:pt x="2838790" y="1007056"/>
                </a:lnTo>
                <a:lnTo>
                  <a:pt x="0" y="1007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1822892"/>
            <a:chOff x="0" y="0"/>
            <a:chExt cx="7348620" cy="790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48624" cy="790101"/>
            </a:xfrm>
            <a:custGeom>
              <a:avLst/>
              <a:gdLst/>
              <a:ahLst/>
              <a:cxnLst/>
              <a:rect l="l" t="t" r="r" b="b"/>
              <a:pathLst>
                <a:path w="7348624" h="790101">
                  <a:moveTo>
                    <a:pt x="7001664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200207" y="790100"/>
                  </a:lnTo>
                  <a:cubicBezTo>
                    <a:pt x="7239569" y="790100"/>
                    <a:pt x="7277319" y="774464"/>
                    <a:pt x="7305153" y="746630"/>
                  </a:cubicBezTo>
                  <a:cubicBezTo>
                    <a:pt x="7332987" y="718797"/>
                    <a:pt x="7348623" y="681047"/>
                    <a:pt x="7348623" y="641685"/>
                  </a:cubicBezTo>
                  <a:lnTo>
                    <a:pt x="7348623" y="366141"/>
                  </a:lnTo>
                  <a:cubicBezTo>
                    <a:pt x="7348624" y="329143"/>
                    <a:pt x="7334804" y="293478"/>
                    <a:pt x="7309874" y="266140"/>
                  </a:cubicBezTo>
                  <a:lnTo>
                    <a:pt x="7111331" y="48414"/>
                  </a:lnTo>
                  <a:cubicBezTo>
                    <a:pt x="7083209" y="17574"/>
                    <a:pt x="7043401" y="0"/>
                    <a:pt x="7001664" y="0"/>
                  </a:cubicBezTo>
                  <a:close/>
                </a:path>
              </a:pathLst>
            </a:custGeom>
            <a:solidFill>
              <a:srgbClr val="4562A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2105025" y="1358816"/>
            <a:ext cx="12639675" cy="534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6"/>
              </a:lnSpc>
            </a:pPr>
            <a:r>
              <a:rPr lang="en-US" sz="4143" b="1" spc="-227">
                <a:solidFill>
                  <a:srgbClr val="F8F9F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Performance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66750" y="2920719"/>
            <a:ext cx="5448300" cy="5962650"/>
            <a:chOff x="0" y="0"/>
            <a:chExt cx="1434943" cy="15704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4943" cy="1570410"/>
            </a:xfrm>
            <a:custGeom>
              <a:avLst/>
              <a:gdLst/>
              <a:ahLst/>
              <a:cxnLst/>
              <a:rect l="l" t="t" r="r" b="b"/>
              <a:pathLst>
                <a:path w="1434943" h="1570410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13571"/>
                  </a:lnTo>
                  <a:cubicBezTo>
                    <a:pt x="1434943" y="1544962"/>
                    <a:pt x="1409495" y="1570410"/>
                    <a:pt x="1378104" y="1570410"/>
                  </a:cubicBezTo>
                  <a:lnTo>
                    <a:pt x="56839" y="1570410"/>
                  </a:lnTo>
                  <a:cubicBezTo>
                    <a:pt x="25448" y="1570410"/>
                    <a:pt x="0" y="1544962"/>
                    <a:pt x="0" y="1513571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34943" cy="162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9075" y="3209575"/>
            <a:ext cx="4773175" cy="3606286"/>
            <a:chOff x="0" y="0"/>
            <a:chExt cx="1940193" cy="14658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0195" cy="1465891"/>
            </a:xfrm>
            <a:custGeom>
              <a:avLst/>
              <a:gdLst/>
              <a:ahLst/>
              <a:cxnLst/>
              <a:rect l="l" t="t" r="r" b="b"/>
              <a:pathLst>
                <a:path w="1940195" h="1465891">
                  <a:moveTo>
                    <a:pt x="1452752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1288218"/>
                  </a:lnTo>
                  <a:cubicBezTo>
                    <a:pt x="0" y="1386344"/>
                    <a:pt x="79547" y="1465891"/>
                    <a:pt x="177673" y="1465891"/>
                  </a:cubicBezTo>
                  <a:lnTo>
                    <a:pt x="1762522" y="1465891"/>
                  </a:lnTo>
                  <a:cubicBezTo>
                    <a:pt x="1860648" y="1465891"/>
                    <a:pt x="1940195" y="1386344"/>
                    <a:pt x="1940195" y="1288218"/>
                  </a:cubicBezTo>
                  <a:lnTo>
                    <a:pt x="1940195" y="523958"/>
                  </a:lnTo>
                  <a:cubicBezTo>
                    <a:pt x="1940195" y="480251"/>
                    <a:pt x="1924085" y="438079"/>
                    <a:pt x="1894946" y="405503"/>
                  </a:cubicBezTo>
                  <a:lnTo>
                    <a:pt x="1585169" y="59214"/>
                  </a:lnTo>
                  <a:cubicBezTo>
                    <a:pt x="1551465" y="21536"/>
                    <a:pt x="1503305" y="0"/>
                    <a:pt x="1452752" y="0"/>
                  </a:cubicBezTo>
                  <a:close/>
                </a:path>
              </a:pathLst>
            </a:custGeom>
            <a:blipFill>
              <a:blip r:embed="rId2"/>
              <a:stretch>
                <a:fillRect l="-118" r="-11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419850" y="2920719"/>
            <a:ext cx="5448300" cy="5962650"/>
            <a:chOff x="0" y="0"/>
            <a:chExt cx="1434943" cy="15704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4943" cy="1570410"/>
            </a:xfrm>
            <a:custGeom>
              <a:avLst/>
              <a:gdLst/>
              <a:ahLst/>
              <a:cxnLst/>
              <a:rect l="l" t="t" r="r" b="b"/>
              <a:pathLst>
                <a:path w="1434943" h="1570410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13571"/>
                  </a:lnTo>
                  <a:cubicBezTo>
                    <a:pt x="1434943" y="1544962"/>
                    <a:pt x="1409495" y="1570410"/>
                    <a:pt x="1378104" y="1570410"/>
                  </a:cubicBezTo>
                  <a:lnTo>
                    <a:pt x="56839" y="1570410"/>
                  </a:lnTo>
                  <a:cubicBezTo>
                    <a:pt x="25448" y="1570410"/>
                    <a:pt x="0" y="1544962"/>
                    <a:pt x="0" y="1513571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34943" cy="162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72950" y="2920719"/>
            <a:ext cx="5448300" cy="5962650"/>
            <a:chOff x="0" y="0"/>
            <a:chExt cx="1434943" cy="15704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4943" cy="1570410"/>
            </a:xfrm>
            <a:custGeom>
              <a:avLst/>
              <a:gdLst/>
              <a:ahLst/>
              <a:cxnLst/>
              <a:rect l="l" t="t" r="r" b="b"/>
              <a:pathLst>
                <a:path w="1434943" h="1570410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13571"/>
                  </a:lnTo>
                  <a:cubicBezTo>
                    <a:pt x="1434943" y="1544962"/>
                    <a:pt x="1409495" y="1570410"/>
                    <a:pt x="1378104" y="1570410"/>
                  </a:cubicBezTo>
                  <a:lnTo>
                    <a:pt x="56839" y="1570410"/>
                  </a:lnTo>
                  <a:cubicBezTo>
                    <a:pt x="25448" y="1570410"/>
                    <a:pt x="0" y="1544962"/>
                    <a:pt x="0" y="1513571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A4B7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34943" cy="162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9075" y="7092669"/>
            <a:ext cx="4744025" cy="1252728"/>
            <a:chOff x="0" y="0"/>
            <a:chExt cx="6325367" cy="167030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9050"/>
              <a:ext cx="6324297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High accuracy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62889"/>
              <a:ext cx="6325367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 spc="-115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Achieved 95% prediction accuracy across crime types.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57412" y="7092669"/>
            <a:ext cx="4744025" cy="1252728"/>
            <a:chOff x="0" y="0"/>
            <a:chExt cx="6325367" cy="167030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9050"/>
              <a:ext cx="6324297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Reduced false positives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62889"/>
              <a:ext cx="6325367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 spc="-115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Lowered false positive rate by 23% effectively.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506325" y="7092669"/>
            <a:ext cx="4744025" cy="1252728"/>
            <a:chOff x="0" y="0"/>
            <a:chExt cx="6325367" cy="167030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6324297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165">
                  <a:solidFill>
                    <a:srgbClr val="111111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Spatial hotspot prediction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62889"/>
              <a:ext cx="6325367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 spc="-115">
                  <a:solidFill>
                    <a:srgbClr val="111111"/>
                  </a:solidFill>
                  <a:latin typeface="Work Sans"/>
                  <a:ea typeface="Work Sans"/>
                  <a:cs typeface="Work Sans"/>
                  <a:sym typeface="Work Sans"/>
                </a:rPr>
                <a:t>Achieved 87% accuracy in identifying high-risk areas.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57412" y="3209575"/>
            <a:ext cx="4773175" cy="3606286"/>
            <a:chOff x="0" y="0"/>
            <a:chExt cx="1940193" cy="146587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40195" cy="1465891"/>
            </a:xfrm>
            <a:custGeom>
              <a:avLst/>
              <a:gdLst/>
              <a:ahLst/>
              <a:cxnLst/>
              <a:rect l="l" t="t" r="r" b="b"/>
              <a:pathLst>
                <a:path w="1940195" h="1465891">
                  <a:moveTo>
                    <a:pt x="1452752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1288218"/>
                  </a:lnTo>
                  <a:cubicBezTo>
                    <a:pt x="0" y="1386344"/>
                    <a:pt x="79547" y="1465891"/>
                    <a:pt x="177673" y="1465891"/>
                  </a:cubicBezTo>
                  <a:lnTo>
                    <a:pt x="1762522" y="1465891"/>
                  </a:lnTo>
                  <a:cubicBezTo>
                    <a:pt x="1860648" y="1465891"/>
                    <a:pt x="1940195" y="1386344"/>
                    <a:pt x="1940195" y="1288218"/>
                  </a:cubicBezTo>
                  <a:lnTo>
                    <a:pt x="1940195" y="523958"/>
                  </a:lnTo>
                  <a:cubicBezTo>
                    <a:pt x="1940195" y="480251"/>
                    <a:pt x="1924085" y="438079"/>
                    <a:pt x="1894946" y="405503"/>
                  </a:cubicBezTo>
                  <a:lnTo>
                    <a:pt x="1585169" y="59214"/>
                  </a:lnTo>
                  <a:cubicBezTo>
                    <a:pt x="1551465" y="21536"/>
                    <a:pt x="1503305" y="0"/>
                    <a:pt x="1452752" y="0"/>
                  </a:cubicBezTo>
                  <a:close/>
                </a:path>
              </a:pathLst>
            </a:custGeom>
            <a:blipFill>
              <a:blip r:embed="rId3"/>
              <a:stretch>
                <a:fillRect l="-118" r="-118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2510512" y="3209575"/>
            <a:ext cx="4773175" cy="3606286"/>
            <a:chOff x="0" y="0"/>
            <a:chExt cx="1940193" cy="14658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40195" cy="1465891"/>
            </a:xfrm>
            <a:custGeom>
              <a:avLst/>
              <a:gdLst/>
              <a:ahLst/>
              <a:cxnLst/>
              <a:rect l="l" t="t" r="r" b="b"/>
              <a:pathLst>
                <a:path w="1940195" h="1465891">
                  <a:moveTo>
                    <a:pt x="1452752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1288218"/>
                  </a:lnTo>
                  <a:cubicBezTo>
                    <a:pt x="0" y="1386344"/>
                    <a:pt x="79547" y="1465891"/>
                    <a:pt x="177673" y="1465891"/>
                  </a:cubicBezTo>
                  <a:lnTo>
                    <a:pt x="1762522" y="1465891"/>
                  </a:lnTo>
                  <a:cubicBezTo>
                    <a:pt x="1860648" y="1465891"/>
                    <a:pt x="1940195" y="1386344"/>
                    <a:pt x="1940195" y="1288218"/>
                  </a:cubicBezTo>
                  <a:lnTo>
                    <a:pt x="1940195" y="523958"/>
                  </a:lnTo>
                  <a:cubicBezTo>
                    <a:pt x="1940195" y="480251"/>
                    <a:pt x="1924085" y="438079"/>
                    <a:pt x="1894946" y="405503"/>
                  </a:cubicBezTo>
                  <a:lnTo>
                    <a:pt x="1585169" y="59214"/>
                  </a:lnTo>
                  <a:cubicBezTo>
                    <a:pt x="1551465" y="21536"/>
                    <a:pt x="1503305" y="0"/>
                    <a:pt x="1452752" y="0"/>
                  </a:cubicBezTo>
                  <a:close/>
                </a:path>
              </a:pathLst>
            </a:custGeom>
            <a:blipFill>
              <a:blip r:embed="rId4"/>
              <a:stretch>
                <a:fillRect l="-118" r="-118"/>
              </a:stretch>
            </a:blipFill>
          </p:spPr>
        </p:sp>
      </p:grpSp>
      <p:sp>
        <p:nvSpPr>
          <p:cNvPr id="29" name="Freeform 29"/>
          <p:cNvSpPr/>
          <p:nvPr/>
        </p:nvSpPr>
        <p:spPr>
          <a:xfrm>
            <a:off x="15154458" y="9159594"/>
            <a:ext cx="2838789" cy="1007057"/>
          </a:xfrm>
          <a:custGeom>
            <a:avLst/>
            <a:gdLst/>
            <a:ahLst/>
            <a:cxnLst/>
            <a:rect l="l" t="t" r="r" b="b"/>
            <a:pathLst>
              <a:path w="2838789" h="1007057">
                <a:moveTo>
                  <a:pt x="0" y="0"/>
                </a:moveTo>
                <a:lnTo>
                  <a:pt x="2838789" y="0"/>
                </a:lnTo>
                <a:lnTo>
                  <a:pt x="2838789" y="1007056"/>
                </a:lnTo>
                <a:lnTo>
                  <a:pt x="0" y="1007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2776781"/>
            <a:ext cx="8324850" cy="6843469"/>
            <a:chOff x="0" y="0"/>
            <a:chExt cx="2192553" cy="1802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2553" cy="1802395"/>
            </a:xfrm>
            <a:custGeom>
              <a:avLst/>
              <a:gdLst/>
              <a:ahLst/>
              <a:cxnLst/>
              <a:rect l="l" t="t" r="r" b="b"/>
              <a:pathLst>
                <a:path w="2192553" h="1802395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1765196"/>
                  </a:lnTo>
                  <a:cubicBezTo>
                    <a:pt x="2192553" y="1775062"/>
                    <a:pt x="2188634" y="1784523"/>
                    <a:pt x="2181658" y="1791500"/>
                  </a:cubicBezTo>
                  <a:cubicBezTo>
                    <a:pt x="2174682" y="1798476"/>
                    <a:pt x="2165220" y="1802395"/>
                    <a:pt x="2155354" y="1802395"/>
                  </a:cubicBezTo>
                  <a:lnTo>
                    <a:pt x="37199" y="1802395"/>
                  </a:lnTo>
                  <a:cubicBezTo>
                    <a:pt x="27333" y="1802395"/>
                    <a:pt x="17872" y="1798476"/>
                    <a:pt x="10895" y="1791500"/>
                  </a:cubicBezTo>
                  <a:cubicBezTo>
                    <a:pt x="3919" y="1784523"/>
                    <a:pt x="0" y="1775062"/>
                    <a:pt x="0" y="1765196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BFD3E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92553" cy="1859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89627" y="2890658"/>
            <a:ext cx="8467093" cy="6367642"/>
            <a:chOff x="0" y="0"/>
            <a:chExt cx="2230016" cy="1677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30016" cy="1677074"/>
            </a:xfrm>
            <a:custGeom>
              <a:avLst/>
              <a:gdLst/>
              <a:ahLst/>
              <a:cxnLst/>
              <a:rect l="l" t="t" r="r" b="b"/>
              <a:pathLst>
                <a:path w="2230016" h="1677074">
                  <a:moveTo>
                    <a:pt x="36574" y="0"/>
                  </a:moveTo>
                  <a:lnTo>
                    <a:pt x="2193442" y="0"/>
                  </a:lnTo>
                  <a:cubicBezTo>
                    <a:pt x="2213641" y="0"/>
                    <a:pt x="2230016" y="16375"/>
                    <a:pt x="2230016" y="36574"/>
                  </a:cubicBezTo>
                  <a:lnTo>
                    <a:pt x="2230016" y="1640500"/>
                  </a:lnTo>
                  <a:cubicBezTo>
                    <a:pt x="2230016" y="1660700"/>
                    <a:pt x="2213641" y="1677074"/>
                    <a:pt x="2193442" y="1677074"/>
                  </a:cubicBezTo>
                  <a:lnTo>
                    <a:pt x="36574" y="1677074"/>
                  </a:lnTo>
                  <a:cubicBezTo>
                    <a:pt x="16375" y="1677074"/>
                    <a:pt x="0" y="1660700"/>
                    <a:pt x="0" y="1640500"/>
                  </a:cubicBezTo>
                  <a:lnTo>
                    <a:pt x="0" y="36574"/>
                  </a:lnTo>
                  <a:cubicBezTo>
                    <a:pt x="0" y="16375"/>
                    <a:pt x="16375" y="0"/>
                    <a:pt x="36574" y="0"/>
                  </a:cubicBezTo>
                  <a:close/>
                </a:path>
              </a:pathLst>
            </a:custGeom>
            <a:solidFill>
              <a:srgbClr val="BFD3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230016" cy="1734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750" y="697540"/>
            <a:ext cx="16954500" cy="1563973"/>
            <a:chOff x="0" y="0"/>
            <a:chExt cx="8565199" cy="790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65202" cy="790101"/>
            </a:xfrm>
            <a:custGeom>
              <a:avLst/>
              <a:gdLst/>
              <a:ahLst/>
              <a:cxnLst/>
              <a:rect l="l" t="t" r="r" b="b"/>
              <a:pathLst>
                <a:path w="8565202" h="790101">
                  <a:moveTo>
                    <a:pt x="821824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8416785" y="790100"/>
                  </a:lnTo>
                  <a:cubicBezTo>
                    <a:pt x="8456148" y="790100"/>
                    <a:pt x="8493898" y="774464"/>
                    <a:pt x="8521732" y="746630"/>
                  </a:cubicBezTo>
                  <a:cubicBezTo>
                    <a:pt x="8549565" y="718797"/>
                    <a:pt x="8565201" y="681047"/>
                    <a:pt x="8565201" y="641685"/>
                  </a:cubicBezTo>
                  <a:lnTo>
                    <a:pt x="8565201" y="366141"/>
                  </a:lnTo>
                  <a:cubicBezTo>
                    <a:pt x="8565202" y="329143"/>
                    <a:pt x="8551383" y="293478"/>
                    <a:pt x="8526452" y="266140"/>
                  </a:cubicBezTo>
                  <a:lnTo>
                    <a:pt x="8327910" y="48414"/>
                  </a:lnTo>
                  <a:cubicBezTo>
                    <a:pt x="8299787" y="17574"/>
                    <a:pt x="8259980" y="0"/>
                    <a:pt x="8218243" y="0"/>
                  </a:cubicBezTo>
                  <a:close/>
                </a:path>
              </a:pathLst>
            </a:custGeom>
            <a:solidFill>
              <a:srgbClr val="4562A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/>
          <p:cNvSpPr/>
          <p:nvPr/>
        </p:nvSpPr>
        <p:spPr>
          <a:xfrm>
            <a:off x="15449211" y="9258300"/>
            <a:ext cx="2838789" cy="1007057"/>
          </a:xfrm>
          <a:custGeom>
            <a:avLst/>
            <a:gdLst/>
            <a:ahLst/>
            <a:cxnLst/>
            <a:rect l="l" t="t" r="r" b="b"/>
            <a:pathLst>
              <a:path w="2838789" h="1007057">
                <a:moveTo>
                  <a:pt x="0" y="0"/>
                </a:moveTo>
                <a:lnTo>
                  <a:pt x="2838789" y="0"/>
                </a:lnTo>
                <a:lnTo>
                  <a:pt x="2838789" y="1007057"/>
                </a:lnTo>
                <a:lnTo>
                  <a:pt x="0" y="1007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0058" y="3316330"/>
            <a:ext cx="7678235" cy="5764372"/>
          </a:xfrm>
          <a:custGeom>
            <a:avLst/>
            <a:gdLst/>
            <a:ahLst/>
            <a:cxnLst/>
            <a:rect l="l" t="t" r="r" b="b"/>
            <a:pathLst>
              <a:path w="7678235" h="5764372">
                <a:moveTo>
                  <a:pt x="0" y="0"/>
                </a:moveTo>
                <a:lnTo>
                  <a:pt x="7678234" y="0"/>
                </a:lnTo>
                <a:lnTo>
                  <a:pt x="7678234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61147" y="1111204"/>
            <a:ext cx="12639675" cy="89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9"/>
              </a:lnSpc>
              <a:spcBef>
                <a:spcPct val="0"/>
              </a:spcBef>
            </a:pPr>
            <a:r>
              <a:rPr lang="en-US" sz="6999" b="1" spc="-384">
                <a:solidFill>
                  <a:srgbClr val="F8F9F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Cri</a:t>
            </a:r>
            <a:r>
              <a:rPr lang="en-US" sz="6999" b="1" u="none" strike="noStrike" spc="-384">
                <a:solidFill>
                  <a:srgbClr val="F8F9F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tical Predictive Factors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0764" y="3095857"/>
            <a:ext cx="7628547" cy="585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4"/>
              </a:lnSpc>
              <a:spcBef>
                <a:spcPct val="0"/>
              </a:spcBef>
            </a:pPr>
            <a:r>
              <a:rPr lang="en-US" sz="1696" b="1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SHAP Analysis Insights (Key Predictive Factors)</a:t>
            </a:r>
          </a:p>
          <a:p>
            <a:pPr marL="366246" lvl="1" indent="-183123" algn="just">
              <a:lnSpc>
                <a:spcPts val="2374"/>
              </a:lnSpc>
              <a:spcBef>
                <a:spcPct val="0"/>
              </a:spcBef>
              <a:buFont typeface="Arial"/>
              <a:buChar char="•"/>
            </a:pPr>
            <a:r>
              <a:rPr lang="en-US" sz="1696" b="1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Socio-Economic Indicators (35%)</a:t>
            </a:r>
          </a:p>
          <a:p>
            <a:pPr marL="732492" lvl="2" indent="-244164" algn="just">
              <a:lnSpc>
                <a:spcPts val="2374"/>
              </a:lnSpc>
              <a:spcBef>
                <a:spcPct val="0"/>
              </a:spcBef>
              <a:buFont typeface="Arial"/>
              <a:buChar char="⚬"/>
            </a:pPr>
            <a:r>
              <a:rPr lang="en-US" sz="169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Strongest influence on crime prediction</a:t>
            </a:r>
          </a:p>
          <a:p>
            <a:pPr marL="732492" lvl="2" indent="-244164" algn="just">
              <a:lnSpc>
                <a:spcPts val="2374"/>
              </a:lnSpc>
              <a:spcBef>
                <a:spcPct val="0"/>
              </a:spcBef>
              <a:buFont typeface="Arial"/>
              <a:buChar char="⚬"/>
            </a:pPr>
            <a:r>
              <a:rPr lang="en-US" sz="169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Includes factors like unemployment rate, literacy level, and income level</a:t>
            </a:r>
          </a:p>
          <a:p>
            <a:pPr marL="732492" lvl="2" indent="-244164" algn="just">
              <a:lnSpc>
                <a:spcPts val="2374"/>
              </a:lnSpc>
              <a:spcBef>
                <a:spcPct val="0"/>
              </a:spcBef>
              <a:buFont typeface="Arial"/>
              <a:buChar char="⚬"/>
            </a:pPr>
            <a:r>
              <a:rPr lang="en-US" sz="169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Reflects the social and economic conditions driving criminal activity</a:t>
            </a:r>
          </a:p>
          <a:p>
            <a:pPr marL="366246" lvl="1" indent="-183123" algn="just">
              <a:lnSpc>
                <a:spcPts val="2374"/>
              </a:lnSpc>
              <a:spcBef>
                <a:spcPct val="0"/>
              </a:spcBef>
              <a:buFont typeface="Arial"/>
              <a:buChar char="•"/>
            </a:pPr>
            <a:r>
              <a:rPr lang="en-US" sz="1696" b="1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Historical Crime Patterns (28%)</a:t>
            </a:r>
          </a:p>
          <a:p>
            <a:pPr marL="732492" lvl="2" indent="-244164" algn="just">
              <a:lnSpc>
                <a:spcPts val="2374"/>
              </a:lnSpc>
              <a:spcBef>
                <a:spcPct val="0"/>
              </a:spcBef>
              <a:buFont typeface="Arial"/>
              <a:buChar char="⚬"/>
            </a:pPr>
            <a:r>
              <a:rPr lang="en-US" sz="169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Past crime incidents and trends serve as major predictors</a:t>
            </a:r>
          </a:p>
          <a:p>
            <a:pPr marL="732492" lvl="2" indent="-244164" algn="just">
              <a:lnSpc>
                <a:spcPts val="2374"/>
              </a:lnSpc>
              <a:spcBef>
                <a:spcPct val="0"/>
              </a:spcBef>
              <a:buFont typeface="Arial"/>
              <a:buChar char="⚬"/>
            </a:pPr>
            <a:r>
              <a:rPr lang="en-US" sz="169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Helps identify recurring hotspots and time-based crime clusters</a:t>
            </a:r>
          </a:p>
          <a:p>
            <a:pPr marL="366246" lvl="1" indent="-183123" algn="just">
              <a:lnSpc>
                <a:spcPts val="2374"/>
              </a:lnSpc>
              <a:spcBef>
                <a:spcPct val="0"/>
              </a:spcBef>
              <a:buFont typeface="Arial"/>
              <a:buChar char="•"/>
            </a:pPr>
            <a:r>
              <a:rPr lang="en-US" sz="1696" b="1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Spatial Features (18%)</a:t>
            </a:r>
          </a:p>
          <a:p>
            <a:pPr marL="732492" lvl="2" indent="-244164" algn="just">
              <a:lnSpc>
                <a:spcPts val="2374"/>
              </a:lnSpc>
              <a:spcBef>
                <a:spcPct val="0"/>
              </a:spcBef>
              <a:buFont typeface="Arial"/>
              <a:buChar char="⚬"/>
            </a:pPr>
            <a:r>
              <a:rPr lang="en-US" sz="169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Geographical factors like distance to police stations and neighborhood characteristics</a:t>
            </a:r>
          </a:p>
          <a:p>
            <a:pPr marL="732492" lvl="2" indent="-244164" algn="just">
              <a:lnSpc>
                <a:spcPts val="2374"/>
              </a:lnSpc>
              <a:spcBef>
                <a:spcPct val="0"/>
              </a:spcBef>
              <a:buFont typeface="Arial"/>
              <a:buChar char="⚬"/>
            </a:pPr>
            <a:r>
              <a:rPr lang="en-US" sz="169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Influence crime likelihood and model accuracy</a:t>
            </a:r>
          </a:p>
          <a:p>
            <a:pPr marL="366246" lvl="1" indent="-183123" algn="just">
              <a:lnSpc>
                <a:spcPts val="2374"/>
              </a:lnSpc>
              <a:spcBef>
                <a:spcPct val="0"/>
              </a:spcBef>
              <a:buFont typeface="Arial"/>
              <a:buChar char="•"/>
            </a:pPr>
            <a:r>
              <a:rPr lang="en-US" sz="1696" b="1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Temporal Patterns (Additional Insight)</a:t>
            </a:r>
          </a:p>
          <a:p>
            <a:pPr marL="732492" lvl="2" indent="-244164" algn="just">
              <a:lnSpc>
                <a:spcPts val="2374"/>
              </a:lnSpc>
              <a:spcBef>
                <a:spcPct val="0"/>
              </a:spcBef>
              <a:buFont typeface="Arial"/>
              <a:buChar char="⚬"/>
            </a:pPr>
            <a:r>
              <a:rPr lang="en-US" sz="169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Seasonality and time-of-day effects contribute to predictive precision</a:t>
            </a:r>
          </a:p>
          <a:p>
            <a:pPr marL="732492" lvl="2" indent="-244164" algn="just">
              <a:lnSpc>
                <a:spcPts val="2374"/>
              </a:lnSpc>
              <a:spcBef>
                <a:spcPct val="0"/>
              </a:spcBef>
              <a:buFont typeface="Arial"/>
              <a:buChar char="⚬"/>
            </a:pPr>
            <a:r>
              <a:rPr lang="en-US" sz="169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Enable more targeted interventions and optimized police deployment</a:t>
            </a:r>
          </a:p>
          <a:p>
            <a:pPr algn="ctr">
              <a:lnSpc>
                <a:spcPts val="2374"/>
              </a:lnSpc>
              <a:spcBef>
                <a:spcPct val="0"/>
              </a:spcBef>
            </a:pPr>
            <a:endParaRPr lang="en-US" sz="1696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3299803" cy="1742593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3299803" cy="1742589"/>
            </a:xfrm>
            <a:custGeom>
              <a:avLst/>
              <a:gdLst/>
              <a:ahLst/>
              <a:cxnLst/>
              <a:rect l="l" t="t" r="r" b="b"/>
              <a:pathLst>
                <a:path w="3299803" h="1742589">
                  <a:moveTo>
                    <a:pt x="965120" y="1606278"/>
                  </a:moveTo>
                  <a:cubicBezTo>
                    <a:pt x="983327" y="1585925"/>
                    <a:pt x="1009342" y="1574292"/>
                    <a:pt x="1036650" y="1574292"/>
                  </a:cubicBezTo>
                  <a:lnTo>
                    <a:pt x="3213538" y="1574627"/>
                  </a:lnTo>
                  <a:cubicBezTo>
                    <a:pt x="3236413" y="1574640"/>
                    <a:pt x="3258355" y="1565562"/>
                    <a:pt x="3274534" y="1549391"/>
                  </a:cubicBezTo>
                  <a:cubicBezTo>
                    <a:pt x="3290713" y="1533221"/>
                    <a:pt x="3299803" y="1511284"/>
                    <a:pt x="3299803" y="1488409"/>
                  </a:cubicBezTo>
                  <a:lnTo>
                    <a:pt x="3299803" y="86220"/>
                  </a:lnTo>
                  <a:cubicBezTo>
                    <a:pt x="3299803" y="63353"/>
                    <a:pt x="3290719" y="41423"/>
                    <a:pt x="3274550" y="25254"/>
                  </a:cubicBezTo>
                  <a:cubicBezTo>
                    <a:pt x="3258381" y="9085"/>
                    <a:pt x="3236451" y="1"/>
                    <a:pt x="3213584" y="1"/>
                  </a:cubicBezTo>
                  <a:lnTo>
                    <a:pt x="303022" y="1"/>
                  </a:lnTo>
                  <a:cubicBezTo>
                    <a:pt x="278489" y="0"/>
                    <a:pt x="255117" y="10451"/>
                    <a:pt x="238760" y="28736"/>
                  </a:cubicBezTo>
                  <a:lnTo>
                    <a:pt x="21960" y="271093"/>
                  </a:lnTo>
                  <a:cubicBezTo>
                    <a:pt x="7818" y="286901"/>
                    <a:pt x="0" y="307367"/>
                    <a:pt x="0" y="328577"/>
                  </a:cubicBezTo>
                  <a:lnTo>
                    <a:pt x="0" y="1656376"/>
                  </a:lnTo>
                  <a:cubicBezTo>
                    <a:pt x="4" y="1703991"/>
                    <a:pt x="38604" y="1742588"/>
                    <a:pt x="86219" y="1742588"/>
                  </a:cubicBezTo>
                  <a:lnTo>
                    <a:pt x="804624" y="1742588"/>
                  </a:lnTo>
                  <a:cubicBezTo>
                    <a:pt x="829157" y="1742589"/>
                    <a:pt x="852529" y="1732138"/>
                    <a:pt x="868886" y="1713854"/>
                  </a:cubicBezTo>
                  <a:lnTo>
                    <a:pt x="965120" y="1606278"/>
                  </a:lnTo>
                  <a:close/>
                </a:path>
              </a:pathLst>
            </a:custGeom>
            <a:solidFill>
              <a:srgbClr val="F8F9F9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9412375" y="1028700"/>
            <a:ext cx="7963969" cy="7331952"/>
            <a:chOff x="0" y="0"/>
            <a:chExt cx="4067852" cy="3745030"/>
          </a:xfrm>
        </p:grpSpPr>
        <p:sp>
          <p:nvSpPr>
            <p:cNvPr id="5" name="Freeform 5"/>
            <p:cNvSpPr/>
            <p:nvPr/>
          </p:nvSpPr>
          <p:spPr>
            <a:xfrm>
              <a:off x="54483" y="50038"/>
              <a:ext cx="3958759" cy="3645589"/>
            </a:xfrm>
            <a:custGeom>
              <a:avLst/>
              <a:gdLst/>
              <a:ahLst/>
              <a:cxnLst/>
              <a:rect l="l" t="t" r="r" b="b"/>
              <a:pathLst>
                <a:path w="3958759" h="3645589">
                  <a:moveTo>
                    <a:pt x="3871129" y="3645589"/>
                  </a:moveTo>
                  <a:lnTo>
                    <a:pt x="87757" y="3645589"/>
                  </a:lnTo>
                  <a:cubicBezTo>
                    <a:pt x="39370" y="3645589"/>
                    <a:pt x="0" y="3606346"/>
                    <a:pt x="0" y="3557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871002" y="0"/>
                  </a:lnTo>
                  <a:cubicBezTo>
                    <a:pt x="3919389" y="0"/>
                    <a:pt x="3958759" y="39243"/>
                    <a:pt x="3958759" y="87757"/>
                  </a:cubicBezTo>
                  <a:lnTo>
                    <a:pt x="3958759" y="3557832"/>
                  </a:lnTo>
                  <a:cubicBezTo>
                    <a:pt x="3958759" y="3606219"/>
                    <a:pt x="3919516" y="3645589"/>
                    <a:pt x="3871002" y="3645589"/>
                  </a:cubicBezTo>
                  <a:close/>
                </a:path>
              </a:pathLst>
            </a:custGeom>
            <a:blipFill>
              <a:blip r:embed="rId2"/>
              <a:stretch>
                <a:fillRect l="-1376" t="-5804" r="-1704" b="-613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067725" cy="3744903"/>
            </a:xfrm>
            <a:custGeom>
              <a:avLst/>
              <a:gdLst/>
              <a:ahLst/>
              <a:cxnLst/>
              <a:rect l="l" t="t" r="r" b="b"/>
              <a:pathLst>
                <a:path w="4067725" h="3744903">
                  <a:moveTo>
                    <a:pt x="0" y="91567"/>
                  </a:moveTo>
                  <a:lnTo>
                    <a:pt x="0" y="3653336"/>
                  </a:lnTo>
                  <a:cubicBezTo>
                    <a:pt x="0" y="3703882"/>
                    <a:pt x="41021" y="3744903"/>
                    <a:pt x="91567" y="3744903"/>
                  </a:cubicBezTo>
                  <a:lnTo>
                    <a:pt x="3976158" y="3744903"/>
                  </a:lnTo>
                  <a:cubicBezTo>
                    <a:pt x="4026704" y="3744903"/>
                    <a:pt x="4067725" y="3703882"/>
                    <a:pt x="4067725" y="3653336"/>
                  </a:cubicBezTo>
                  <a:lnTo>
                    <a:pt x="4067725" y="91567"/>
                  </a:lnTo>
                  <a:cubicBezTo>
                    <a:pt x="4067725" y="41021"/>
                    <a:pt x="4026704" y="0"/>
                    <a:pt x="3976158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3225969" y="331724"/>
                  </a:moveTo>
                  <a:lnTo>
                    <a:pt x="3885099" y="331724"/>
                  </a:lnTo>
                  <a:cubicBezTo>
                    <a:pt x="3935645" y="331724"/>
                    <a:pt x="3976666" y="372745"/>
                    <a:pt x="3976666" y="423291"/>
                  </a:cubicBezTo>
                  <a:lnTo>
                    <a:pt x="3976666" y="3562277"/>
                  </a:lnTo>
                  <a:cubicBezTo>
                    <a:pt x="3976666" y="3612823"/>
                    <a:pt x="3935645" y="3653844"/>
                    <a:pt x="3885099" y="3653844"/>
                  </a:cubicBezTo>
                  <a:lnTo>
                    <a:pt x="182753" y="3653844"/>
                  </a:lnTo>
                  <a:cubicBezTo>
                    <a:pt x="132207" y="3653844"/>
                    <a:pt x="91186" y="3612823"/>
                    <a:pt x="91186" y="3562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928916" y="91186"/>
                  </a:lnTo>
                  <a:cubicBezTo>
                    <a:pt x="2954951" y="91186"/>
                    <a:pt x="2979843" y="102235"/>
                    <a:pt x="2997242" y="121666"/>
                  </a:cubicBezTo>
                  <a:lnTo>
                    <a:pt x="3157897" y="301244"/>
                  </a:lnTo>
                  <a:cubicBezTo>
                    <a:pt x="3175296" y="320675"/>
                    <a:pt x="3200061" y="331724"/>
                    <a:pt x="3226223" y="331724"/>
                  </a:cubicBezTo>
                  <a:lnTo>
                    <a:pt x="3225969" y="331724"/>
                  </a:lnTo>
                  <a:close/>
                </a:path>
              </a:pathLst>
            </a:custGeom>
            <a:solidFill>
              <a:srgbClr val="4562A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46090" y="2751192"/>
            <a:ext cx="8166286" cy="549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4"/>
              </a:lnSpc>
            </a:pPr>
            <a:r>
              <a:rPr lang="en-US" sz="3053" spc="-167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rPr>
              <a:t>This project transforms crime prevention from reactive response to proactive intervention, demonstrating how machine learning can create safer communities through data-driven insights and predictive analytics. Our 95% accuracy rate proves that AI-powered crime prediction is not just theoretical—it's a practical tool for law enforcement agencies. The integration of socio-economic factors with historical crime data provides unprecedented accuracy in forecasting criminal activity patterns.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7425" y="1498948"/>
            <a:ext cx="6886575" cy="93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6999" b="1" u="none" strike="noStrike" spc="-384">
                <a:solidFill>
                  <a:srgbClr val="111111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Conclusion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5223744" y="9116722"/>
            <a:ext cx="2838789" cy="1007057"/>
          </a:xfrm>
          <a:custGeom>
            <a:avLst/>
            <a:gdLst/>
            <a:ahLst/>
            <a:cxnLst/>
            <a:rect l="l" t="t" r="r" b="b"/>
            <a:pathLst>
              <a:path w="2838789" h="1007057">
                <a:moveTo>
                  <a:pt x="0" y="0"/>
                </a:moveTo>
                <a:lnTo>
                  <a:pt x="2838789" y="0"/>
                </a:lnTo>
                <a:lnTo>
                  <a:pt x="2838789" y="1007056"/>
                </a:lnTo>
                <a:lnTo>
                  <a:pt x="0" y="1007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622</Words>
  <Application>Microsoft Office PowerPoint</Application>
  <PresentationFormat>Custom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Work Sans</vt:lpstr>
      <vt:lpstr>Arial</vt:lpstr>
      <vt:lpstr>Work Sans Bold</vt:lpstr>
      <vt:lpstr>Leckerli One</vt:lpstr>
      <vt:lpstr>Work Sans Semi-Bold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AI-Powered Crime Prediction System</dc:title>
  <dc:creator>maddi dedeepya</dc:creator>
  <dc:description>Presentation - AI-Powered Crime Prediction System</dc:description>
  <cp:lastModifiedBy>maddi dedeepya</cp:lastModifiedBy>
  <cp:revision>2</cp:revision>
  <dcterms:created xsi:type="dcterms:W3CDTF">2006-08-16T00:00:00Z</dcterms:created>
  <dcterms:modified xsi:type="dcterms:W3CDTF">2025-10-15T06:44:50Z</dcterms:modified>
  <dc:identifier>DAG1xxbYJMs</dc:identifier>
</cp:coreProperties>
</file>